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4"/>
  </p:sldMasterIdLst>
  <p:notesMasterIdLst>
    <p:notesMasterId r:id="rId56"/>
  </p:notesMasterIdLst>
  <p:handoutMasterIdLst>
    <p:handoutMasterId r:id="rId57"/>
  </p:handoutMasterIdLst>
  <p:sldIdLst>
    <p:sldId id="261" r:id="rId5"/>
    <p:sldId id="960" r:id="rId6"/>
    <p:sldId id="961" r:id="rId7"/>
    <p:sldId id="892" r:id="rId8"/>
    <p:sldId id="891" r:id="rId9"/>
    <p:sldId id="894" r:id="rId10"/>
    <p:sldId id="893" r:id="rId11"/>
    <p:sldId id="896" r:id="rId12"/>
    <p:sldId id="903" r:id="rId13"/>
    <p:sldId id="904" r:id="rId14"/>
    <p:sldId id="964" r:id="rId15"/>
    <p:sldId id="940" r:id="rId16"/>
    <p:sldId id="962" r:id="rId17"/>
    <p:sldId id="941" r:id="rId18"/>
    <p:sldId id="942" r:id="rId19"/>
    <p:sldId id="943" r:id="rId20"/>
    <p:sldId id="967" r:id="rId21"/>
    <p:sldId id="968" r:id="rId22"/>
    <p:sldId id="905" r:id="rId23"/>
    <p:sldId id="907" r:id="rId24"/>
    <p:sldId id="965" r:id="rId25"/>
    <p:sldId id="966" r:id="rId26"/>
    <p:sldId id="959" r:id="rId27"/>
    <p:sldId id="945" r:id="rId28"/>
    <p:sldId id="957" r:id="rId29"/>
    <p:sldId id="948" r:id="rId30"/>
    <p:sldId id="946" r:id="rId31"/>
    <p:sldId id="909" r:id="rId32"/>
    <p:sldId id="947" r:id="rId33"/>
    <p:sldId id="949" r:id="rId34"/>
    <p:sldId id="950" r:id="rId35"/>
    <p:sldId id="953" r:id="rId36"/>
    <p:sldId id="951" r:id="rId37"/>
    <p:sldId id="926" r:id="rId38"/>
    <p:sldId id="954" r:id="rId39"/>
    <p:sldId id="927" r:id="rId40"/>
    <p:sldId id="955" r:id="rId41"/>
    <p:sldId id="956" r:id="rId42"/>
    <p:sldId id="883" r:id="rId43"/>
    <p:sldId id="888" r:id="rId44"/>
    <p:sldId id="889" r:id="rId45"/>
    <p:sldId id="969" r:id="rId46"/>
    <p:sldId id="970" r:id="rId47"/>
    <p:sldId id="971" r:id="rId48"/>
    <p:sldId id="887" r:id="rId49"/>
    <p:sldId id="972" r:id="rId50"/>
    <p:sldId id="973" r:id="rId51"/>
    <p:sldId id="975" r:id="rId52"/>
    <p:sldId id="976" r:id="rId53"/>
    <p:sldId id="974" r:id="rId54"/>
    <p:sldId id="260" r:id="rId55"/>
  </p:sldIdLst>
  <p:sldSz cx="9906000" cy="6858000" type="A4"/>
  <p:notesSz cx="6797675" cy="9926638"/>
  <p:defaultTextStyle>
    <a:defPPr>
      <a:defRPr lang="ru-RU"/>
    </a:defPPr>
    <a:lvl1pPr marL="0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8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6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5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92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40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233C"/>
    <a:srgbClr val="3333FF"/>
    <a:srgbClr val="FF00FF"/>
    <a:srgbClr val="CC0000"/>
    <a:srgbClr val="FF0000"/>
    <a:srgbClr val="CC3300"/>
    <a:srgbClr val="DF2121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Stile chiaro 2 - Color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Stile medio 1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Stile chiaro 3 - Colore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84E427A-3D55-4303-BF80-6455036E1DE7}" styleName="Stile con tema 1 - Color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00" autoAdjust="0"/>
    <p:restoredTop sz="94598" autoAdjust="0"/>
  </p:normalViewPr>
  <p:slideViewPr>
    <p:cSldViewPr>
      <p:cViewPr varScale="1">
        <p:scale>
          <a:sx n="109" d="100"/>
          <a:sy n="109" d="100"/>
        </p:scale>
        <p:origin x="1578" y="10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200"/>
    </p:cViewPr>
  </p:sorterViewPr>
  <p:notesViewPr>
    <p:cSldViewPr>
      <p:cViewPr varScale="1">
        <p:scale>
          <a:sx n="80" d="100"/>
          <a:sy n="80" d="100"/>
        </p:scale>
        <p:origin x="3162" y="96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tableStyles" Target="tableStyle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4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697BA6-2827-41F6-8F17-2AE400D99549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3829A0-1E3F-412F-B938-C4B003012A56}" type="slidenum">
              <a:rPr lang="ru-RU" smtClean="0"/>
              <a:pPr/>
              <a:t>‹N›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795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16000A-C007-47A6-8052-20BC353FD599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8DA8F-D50D-4365-A467-28E09F6EABAF}" type="slidenum">
              <a:rPr lang="ru-RU" smtClean="0"/>
              <a:pPr/>
              <a:t>‹N›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24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8DA8F-D50D-4365-A467-28E09F6EABAF}" type="slidenum">
              <a:rPr lang="ru-RU" smtClean="0"/>
              <a:pPr/>
              <a:t>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6535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egnaposto immagine diapositiva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2788" y="744538"/>
            <a:ext cx="5373687" cy="3721100"/>
          </a:xfrm>
          <a:ln/>
        </p:spPr>
      </p:sp>
      <p:sp>
        <p:nvSpPr>
          <p:cNvPr id="8089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altLang="it-IT" smtClean="0"/>
              <a:t>Ho modificato questa slide con le info tratte dal concorso sicurezza 2013_regolamento</a:t>
            </a:r>
          </a:p>
        </p:txBody>
      </p:sp>
      <p:sp>
        <p:nvSpPr>
          <p:cNvPr id="8090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ED9C16-1AC7-4C5B-972C-94671FCCDFD5}" type="slidenum">
              <a:rPr lang="it-IT" altLang="it-IT"/>
              <a:pPr/>
              <a:t>29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egnaposto immagine diapositiva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2788" y="744538"/>
            <a:ext cx="5373687" cy="3721100"/>
          </a:xfrm>
          <a:ln/>
        </p:spPr>
      </p:sp>
      <p:sp>
        <p:nvSpPr>
          <p:cNvPr id="8089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altLang="it-IT" smtClean="0"/>
              <a:t>Ho modificato questa slide con le info tratte dal concorso sicurezza 2013_regolamento</a:t>
            </a:r>
          </a:p>
        </p:txBody>
      </p:sp>
      <p:sp>
        <p:nvSpPr>
          <p:cNvPr id="8090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ED9C16-1AC7-4C5B-972C-94671FCCDFD5}" type="slidenum">
              <a:rPr lang="it-IT" altLang="it-IT"/>
              <a:pPr/>
              <a:t>30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8DA8F-D50D-4365-A467-28E09F6EABA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it-IT" altLang="it-IT" smtClean="0">
                <a:latin typeface="Arial" charset="0"/>
                <a:ea typeface="MS PGothic" pitchFamily="34" charset="-128"/>
              </a:rPr>
              <a:t>Bonifica e Purging  Linea WSG / C.C. - Proposta IE rev.5</a:t>
            </a:r>
          </a:p>
        </p:txBody>
      </p:sp>
      <p:sp>
        <p:nvSpPr>
          <p:cNvPr id="11571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5F2E66-9A11-48AD-BE4D-5DBB51101798}" type="slidenum">
              <a:rPr lang="it-IT" altLang="it-IT">
                <a:latin typeface="Calibri" pitchFamily="34" charset="0"/>
                <a:ea typeface="MS PGothic" pitchFamily="34" charset="-128"/>
              </a:rPr>
              <a:pPr/>
              <a:t>7</a:t>
            </a:fld>
            <a:endParaRPr lang="it-IT" altLang="it-IT"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115716" name="Rectangle 7"/>
          <p:cNvSpPr txBox="1">
            <a:spLocks noGrp="1" noChangeArrowheads="1"/>
          </p:cNvSpPr>
          <p:nvPr/>
        </p:nvSpPr>
        <p:spPr bwMode="auto">
          <a:xfrm>
            <a:off x="3686175" y="9142413"/>
            <a:ext cx="2819400" cy="4810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6832" tIns="45153" rIns="86832" bIns="45153" anchor="b"/>
          <a:lstStyle/>
          <a:p>
            <a:pPr algn="r" defTabSz="449263" eaLnBrk="1" hangingPunct="1">
              <a:buClr>
                <a:srgbClr val="000000"/>
              </a:buClr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fld id="{B346AAA6-3202-4F3E-A56E-99BF9DD00F35}" type="slidenum">
              <a:rPr lang="it-IT" altLang="it-IT" sz="1200">
                <a:ea typeface="Arial Unicode MS" pitchFamily="34" charset="-128"/>
                <a:cs typeface="Arial Unicode MS" pitchFamily="34" charset="-128"/>
              </a:rPr>
              <a:pPr algn="r" defTabSz="449263" eaLnBrk="1" hangingPunct="1">
                <a:buClr>
                  <a:srgbClr val="000000"/>
                </a:buClr>
                <a:tabLst>
                  <a:tab pos="723900" algn="l"/>
                  <a:tab pos="1447800" algn="l"/>
                  <a:tab pos="2171700" algn="l"/>
                  <a:tab pos="2895600" algn="l"/>
                </a:tabLst>
              </a:pPr>
              <a:t>7</a:t>
            </a:fld>
            <a:endParaRPr lang="it-IT" altLang="it-IT" sz="120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7" name="Text Box 1"/>
          <p:cNvSpPr txBox="1">
            <a:spLocks noChangeArrowheads="1"/>
          </p:cNvSpPr>
          <p:nvPr/>
        </p:nvSpPr>
        <p:spPr bwMode="auto">
          <a:xfrm>
            <a:off x="865188" y="722313"/>
            <a:ext cx="4778375" cy="36083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8221" tIns="44111" rIns="88221" bIns="44111" anchor="ctr"/>
          <a:lstStyle/>
          <a:p>
            <a:pPr defTabSz="449263" eaLnBrk="1" hangingPunct="1">
              <a:buClr>
                <a:srgbClr val="FFFFFF"/>
              </a:buClr>
              <a:buFont typeface="Palatino Linotype" pitchFamily="18" charset="0"/>
              <a:buNone/>
            </a:pPr>
            <a:endParaRPr lang="it-IT" altLang="it-IT" sz="270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15718" name="Rectangle 2" descr="Linee orizzontali chiare"/>
          <p:cNvSpPr>
            <a:spLocks noGrp="1" noChangeArrowheads="1"/>
          </p:cNvSpPr>
          <p:nvPr>
            <p:ph type="body"/>
          </p:nvPr>
        </p:nvSpPr>
        <p:spPr>
          <a:xfrm>
            <a:off x="650875" y="4572000"/>
            <a:ext cx="5207000" cy="4333875"/>
          </a:xfrm>
          <a:noFill/>
          <a:ln w="9525"/>
        </p:spPr>
        <p:txBody>
          <a:bodyPr wrap="none" lIns="86832" tIns="45153" rIns="86832" bIns="45153" anchor="ctr"/>
          <a:lstStyle/>
          <a:p>
            <a:pPr eaLnBrk="1" hangingPunct="1"/>
            <a:endParaRPr lang="it-IT" altLang="it-IT" smtClean="0">
              <a:ea typeface="MS PGothic" pitchFamily="34" charset="-128"/>
            </a:endParaRPr>
          </a:p>
        </p:txBody>
      </p:sp>
      <p:sp>
        <p:nvSpPr>
          <p:cNvPr id="115719" name="Text Box 3"/>
          <p:cNvSpPr txBox="1">
            <a:spLocks noChangeArrowheads="1"/>
          </p:cNvSpPr>
          <p:nvPr/>
        </p:nvSpPr>
        <p:spPr bwMode="auto">
          <a:xfrm>
            <a:off x="3686175" y="9142413"/>
            <a:ext cx="2820988" cy="48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6832" tIns="45153" rIns="86832" bIns="45153" anchor="b"/>
          <a:lstStyle/>
          <a:p>
            <a:pPr algn="r" defTabSz="449263" eaLnBrk="1" hangingPunct="1">
              <a:buClr>
                <a:srgbClr val="000000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EB455A4C-029E-4006-BD2E-41F0F392DCC4}" type="slidenum">
              <a:rPr lang="it-IT" altLang="it-IT" sz="1200">
                <a:solidFill>
                  <a:srgbClr val="FFFFFF"/>
                </a:solidFill>
              </a:rPr>
              <a:pPr algn="r" defTabSz="449263" eaLnBrk="1" hangingPunct="1">
                <a:buClr>
                  <a:srgbClr val="000000"/>
                </a:buCl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7</a:t>
            </a:fld>
            <a:endParaRPr lang="it-IT" altLang="it-IT" sz="1200">
              <a:solidFill>
                <a:srgbClr val="FFFFFF"/>
              </a:solidFill>
            </a:endParaRPr>
          </a:p>
        </p:txBody>
      </p:sp>
      <p:sp>
        <p:nvSpPr>
          <p:cNvPr id="115720" name="Segnaposto intestazione 1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endParaRPr lang="it-IT" altLang="it-IT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egnaposto immagine diapositiva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2788" y="744538"/>
            <a:ext cx="5373687" cy="3721100"/>
          </a:xfrm>
          <a:ln/>
        </p:spPr>
      </p:sp>
      <p:sp>
        <p:nvSpPr>
          <p:cNvPr id="37891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altLang="it-IT" smtClean="0"/>
              <a:t>Ho modificato questa slide con le info tratte dal concorso sicurezza 2013_regolamento</a:t>
            </a:r>
          </a:p>
        </p:txBody>
      </p:sp>
      <p:sp>
        <p:nvSpPr>
          <p:cNvPr id="37892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731E04-F2E4-4510-BC5C-9D81E59A7300}" type="slidenum">
              <a:rPr lang="it-IT" altLang="it-IT"/>
              <a:pPr/>
              <a:t>9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egnaposto immagine diapositiva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2788" y="744538"/>
            <a:ext cx="5373687" cy="3721100"/>
          </a:xfrm>
          <a:ln/>
        </p:spPr>
      </p:sp>
      <p:sp>
        <p:nvSpPr>
          <p:cNvPr id="37891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altLang="it-IT" smtClean="0"/>
              <a:t>Ho modificato questa slide con le info tratte dal concorso sicurezza 2013_regolamento</a:t>
            </a:r>
          </a:p>
        </p:txBody>
      </p:sp>
      <p:sp>
        <p:nvSpPr>
          <p:cNvPr id="37892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731E04-F2E4-4510-BC5C-9D81E59A7300}" type="slidenum">
              <a:rPr lang="it-IT" altLang="it-IT"/>
              <a:pPr/>
              <a:t>11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egnaposto immagine diapositiva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2788" y="744538"/>
            <a:ext cx="5373687" cy="3721100"/>
          </a:xfrm>
          <a:ln/>
        </p:spPr>
      </p:sp>
      <p:sp>
        <p:nvSpPr>
          <p:cNvPr id="3993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altLang="it-IT" dirty="0" smtClean="0"/>
              <a:t>Ho modificato questa slide con le info tratte dal concorso sicurezza 2013_regolamento</a:t>
            </a:r>
          </a:p>
        </p:txBody>
      </p:sp>
      <p:sp>
        <p:nvSpPr>
          <p:cNvPr id="3994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512FF8-1022-443C-AC2A-91525ED3F2C2}" type="slidenum">
              <a:rPr lang="it-IT" altLang="it-IT"/>
              <a:pPr/>
              <a:t>18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egnaposto immagine diapositiva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2788" y="744538"/>
            <a:ext cx="5373687" cy="3721100"/>
          </a:xfrm>
          <a:ln/>
        </p:spPr>
      </p:sp>
      <p:sp>
        <p:nvSpPr>
          <p:cNvPr id="44035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altLang="it-IT" smtClean="0"/>
              <a:t>Ho modificato questa slide con le info tratte dal concorso sicurezza 2013_regolamento</a:t>
            </a:r>
          </a:p>
        </p:txBody>
      </p:sp>
      <p:sp>
        <p:nvSpPr>
          <p:cNvPr id="44036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C1628B-5F2E-498D-9BF7-8CBE07ED71B5}" type="slidenum">
              <a:rPr lang="it-IT" altLang="it-IT"/>
              <a:pPr/>
              <a:t>19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egnaposto immagine diapositiva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 smtClean="0"/>
          </a:p>
        </p:txBody>
      </p:sp>
      <p:sp>
        <p:nvSpPr>
          <p:cNvPr id="48132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592000-AA8D-4B54-A361-CE49411C82C1}" type="slidenum">
              <a:rPr lang="it-IT" altLang="it-IT"/>
              <a:pPr/>
              <a:t>27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8DA8F-D50D-4365-A467-28E09F6EABAF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48544" y="2348880"/>
            <a:ext cx="8420100" cy="147002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48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/>
              <a:t>SUBJECT OF THE PRESENTATION </a:t>
            </a:r>
            <a:endParaRPr lang="ru-RU" dirty="0"/>
          </a:p>
        </p:txBody>
      </p:sp>
      <p:sp>
        <p:nvSpPr>
          <p:cNvPr id="4" name="Text Box 11"/>
          <p:cNvSpPr txBox="1">
            <a:spLocks noChangeArrowheads="1"/>
          </p:cNvSpPr>
          <p:nvPr userDrawn="1"/>
        </p:nvSpPr>
        <p:spPr bwMode="auto">
          <a:xfrm>
            <a:off x="5589024" y="270986"/>
            <a:ext cx="4015723" cy="539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07287" tIns="53643" rIns="107287" bIns="5364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en-US" altLang="ru-RU" sz="2800" b="0" i="0" dirty="0">
                <a:solidFill>
                  <a:schemeClr val="bg1"/>
                </a:solidFill>
                <a:latin typeface="Tahoma" pitchFamily="34" charset="0"/>
              </a:rPr>
              <a:t>Always moving forward</a:t>
            </a:r>
            <a:endParaRPr lang="ru-RU" altLang="ru-RU" sz="2800" b="0" i="0" dirty="0">
              <a:solidFill>
                <a:schemeClr val="bg1"/>
              </a:solidFill>
              <a:latin typeface="Tahoma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A38A812-C427-425E-8005-23B97176926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51520" y="123478"/>
            <a:ext cx="936104" cy="85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71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76535" y="404664"/>
            <a:ext cx="8661783" cy="41044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/>
              <a:t>SLIDE HEADING </a:t>
            </a:r>
            <a:endParaRPr lang="ru-RU" dirty="0"/>
          </a:p>
        </p:txBody>
      </p:sp>
      <p:sp>
        <p:nvSpPr>
          <p:cNvPr id="28" name="Рисунок 27"/>
          <p:cNvSpPr>
            <a:spLocks noGrp="1"/>
          </p:cNvSpPr>
          <p:nvPr>
            <p:ph type="pic" sz="quarter" idx="13" hasCustomPrompt="1"/>
          </p:nvPr>
        </p:nvSpPr>
        <p:spPr>
          <a:xfrm>
            <a:off x="542925" y="1484313"/>
            <a:ext cx="2085975" cy="13001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36" name="Рисунок 27"/>
          <p:cNvSpPr>
            <a:spLocks noGrp="1"/>
          </p:cNvSpPr>
          <p:nvPr>
            <p:ph type="pic" sz="quarter" idx="14" hasCustomPrompt="1"/>
          </p:nvPr>
        </p:nvSpPr>
        <p:spPr>
          <a:xfrm>
            <a:off x="2771775" y="1484313"/>
            <a:ext cx="2085975" cy="13001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39" name="Рисунок 27"/>
          <p:cNvSpPr>
            <a:spLocks noGrp="1"/>
          </p:cNvSpPr>
          <p:nvPr>
            <p:ph type="pic" sz="quarter" idx="15" hasCustomPrompt="1"/>
          </p:nvPr>
        </p:nvSpPr>
        <p:spPr>
          <a:xfrm>
            <a:off x="5010150" y="1484313"/>
            <a:ext cx="2085975" cy="13001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sp>
        <p:nvSpPr>
          <p:cNvPr id="40" name="Рисунок 27"/>
          <p:cNvSpPr>
            <a:spLocks noGrp="1"/>
          </p:cNvSpPr>
          <p:nvPr>
            <p:ph type="pic" sz="quarter" idx="16" hasCustomPrompt="1"/>
          </p:nvPr>
        </p:nvSpPr>
        <p:spPr>
          <a:xfrm>
            <a:off x="7248525" y="1484313"/>
            <a:ext cx="2085975" cy="13001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dirty="0"/>
              <a:t>Image</a:t>
            </a:r>
            <a:endParaRPr lang="ru-RU" dirty="0"/>
          </a:p>
        </p:txBody>
      </p:sp>
      <p:cxnSp>
        <p:nvCxnSpPr>
          <p:cNvPr id="21" name="Прямая соединительная линия 20"/>
          <p:cNvCxnSpPr/>
          <p:nvPr userDrawn="1"/>
        </p:nvCxnSpPr>
        <p:spPr>
          <a:xfrm>
            <a:off x="8955086" y="6525344"/>
            <a:ext cx="966466" cy="0"/>
          </a:xfrm>
          <a:prstGeom prst="line">
            <a:avLst/>
          </a:prstGeom>
          <a:ln w="19050">
            <a:solidFill>
              <a:srgbClr val="D22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587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562080" y="1196752"/>
            <a:ext cx="6551159" cy="3062656"/>
          </a:xfrm>
          <a:prstGeom prst="rect">
            <a:avLst/>
          </a:prstGeo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828592" indent="0">
              <a:buNone/>
              <a:defRPr sz="1600" baseline="0"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4"/>
            <a:r>
              <a:rPr lang="en-US" dirty="0"/>
              <a:t>Image, map, picture, graphic chart </a:t>
            </a:r>
          </a:p>
        </p:txBody>
      </p:sp>
      <p:cxnSp>
        <p:nvCxnSpPr>
          <p:cNvPr id="14" name="Прямая соединительная линия 13"/>
          <p:cNvCxnSpPr/>
          <p:nvPr userDrawn="1"/>
        </p:nvCxnSpPr>
        <p:spPr>
          <a:xfrm>
            <a:off x="8955086" y="6525344"/>
            <a:ext cx="966466" cy="0"/>
          </a:xfrm>
          <a:prstGeom prst="line">
            <a:avLst/>
          </a:prstGeom>
          <a:ln w="19050">
            <a:solidFill>
              <a:srgbClr val="D22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76535" y="404664"/>
            <a:ext cx="8661783" cy="41044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/>
              <a:t>SLIDE HEADING </a:t>
            </a:r>
            <a:endParaRPr lang="ru-RU" dirty="0"/>
          </a:p>
        </p:txBody>
      </p:sp>
      <p:sp>
        <p:nvSpPr>
          <p:cNvPr id="18" name="Текст 3"/>
          <p:cNvSpPr>
            <a:spLocks noGrp="1"/>
          </p:cNvSpPr>
          <p:nvPr>
            <p:ph type="body" sz="quarter" idx="14" hasCustomPrompt="1"/>
          </p:nvPr>
        </p:nvSpPr>
        <p:spPr>
          <a:xfrm>
            <a:off x="560512" y="4436517"/>
            <a:ext cx="8877807" cy="15127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>
                <a:latin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Text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1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562080" y="1196752"/>
            <a:ext cx="8783408" cy="4803998"/>
          </a:xfrm>
          <a:prstGeom prst="rect">
            <a:avLst/>
          </a:prstGeo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828592" indent="0">
              <a:buNone/>
              <a:defRPr sz="1600" baseline="0"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4"/>
            <a:r>
              <a:rPr lang="en-US" dirty="0"/>
              <a:t>Image, map, picture, graphic chart </a:t>
            </a:r>
          </a:p>
        </p:txBody>
      </p:sp>
      <p:cxnSp>
        <p:nvCxnSpPr>
          <p:cNvPr id="13" name="Прямая соединительная линия 12"/>
          <p:cNvCxnSpPr/>
          <p:nvPr userDrawn="1"/>
        </p:nvCxnSpPr>
        <p:spPr>
          <a:xfrm>
            <a:off x="8955086" y="6525344"/>
            <a:ext cx="966466" cy="0"/>
          </a:xfrm>
          <a:prstGeom prst="line">
            <a:avLst/>
          </a:prstGeom>
          <a:ln w="19050">
            <a:solidFill>
              <a:srgbClr val="D22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76535" y="404664"/>
            <a:ext cx="8661783" cy="41044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/>
              <a:t>SLIDE HEADING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813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Только заголовок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1"/>
          <p:cNvSpPr txBox="1">
            <a:spLocks noChangeArrowheads="1"/>
          </p:cNvSpPr>
          <p:nvPr userDrawn="1"/>
        </p:nvSpPr>
        <p:spPr bwMode="auto">
          <a:xfrm>
            <a:off x="-1" y="5733256"/>
            <a:ext cx="9906001" cy="662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7287" tIns="53643" rIns="107287" bIns="5364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3600" b="1" dirty="0">
                <a:solidFill>
                  <a:schemeClr val="bg1"/>
                </a:solidFill>
              </a:rPr>
              <a:t>Always moving forward</a:t>
            </a:r>
          </a:p>
        </p:txBody>
      </p:sp>
      <p:pic>
        <p:nvPicPr>
          <p:cNvPr id="7" name="Picture 2" descr="C:\Users\borodinad\Downloads\презентации\LUK_Building_Night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6" b="9996"/>
          <a:stretch/>
        </p:blipFill>
        <p:spPr bwMode="auto">
          <a:xfrm>
            <a:off x="-1" y="1052736"/>
            <a:ext cx="9906000" cy="453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94B6E5-FAAA-4F1A-8151-EA87700D17E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51520" y="123478"/>
            <a:ext cx="936104" cy="85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79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4AFD5937-7274-4418-AB8F-C663264D9E94}" type="datetime1">
              <a:rPr lang="it-IT" smtClean="0"/>
              <a:pPr/>
              <a:t>03/10/2022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Aggiornamento RdS 2015 – imp. Nord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34156" y="6572250"/>
            <a:ext cx="23114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FAD66EE7-B694-4982-9C44-B54A26EA7672}" type="slidenum">
              <a:rPr lang="ru-RU" altLang="it-IT"/>
              <a:pPr/>
              <a:t>‹N›</a:t>
            </a:fld>
            <a:endParaRPr lang="ru-RU" alt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34156" y="6572250"/>
            <a:ext cx="23114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55B1D3F5-6DEB-4AFF-8338-7926E2E4F024}" type="slidenum">
              <a:rPr lang="ru-RU" altLang="it-IT"/>
              <a:pPr/>
              <a:t>‹N›</a:t>
            </a:fld>
            <a:endParaRPr lang="ru-RU" alt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/>
          <p:cNvSpPr>
            <a:spLocks noGrp="1"/>
          </p:cNvSpPr>
          <p:nvPr>
            <p:ph type="title"/>
          </p:nvPr>
        </p:nvSpPr>
        <p:spPr>
          <a:xfrm>
            <a:off x="784158" y="332656"/>
            <a:ext cx="862654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SLIDE HEADING </a:t>
            </a:r>
            <a:endParaRPr lang="ru-RU" dirty="0"/>
          </a:p>
        </p:txBody>
      </p:sp>
      <p:sp>
        <p:nvSpPr>
          <p:cNvPr id="12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en-US" dirty="0"/>
              <a:t>Text</a:t>
            </a:r>
            <a:endParaRPr lang="ru-RU" dirty="0"/>
          </a:p>
        </p:txBody>
      </p:sp>
      <p:cxnSp>
        <p:nvCxnSpPr>
          <p:cNvPr id="13" name="Прямая соединительная линия 12"/>
          <p:cNvCxnSpPr/>
          <p:nvPr userDrawn="1"/>
        </p:nvCxnSpPr>
        <p:spPr>
          <a:xfrm>
            <a:off x="8955086" y="6525344"/>
            <a:ext cx="966466" cy="0"/>
          </a:xfrm>
          <a:prstGeom prst="line">
            <a:avLst/>
          </a:prstGeom>
          <a:ln w="19050">
            <a:solidFill>
              <a:srgbClr val="D22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9"/>
          <p:cNvSpPr txBox="1">
            <a:spLocks noChangeArrowheads="1"/>
          </p:cNvSpPr>
          <p:nvPr userDrawn="1"/>
        </p:nvSpPr>
        <p:spPr bwMode="auto">
          <a:xfrm>
            <a:off x="7617296" y="6525344"/>
            <a:ext cx="2133600" cy="285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r" defTabSz="914296" rtl="0" eaLnBrk="1" latinLnBrk="0" hangingPunct="1">
              <a:defRPr sz="1400" b="1" kern="120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  <a:lvl2pPr marL="457148" algn="l" defTabSz="91429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96" algn="l" defTabSz="91429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45" algn="l" defTabSz="91429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92" algn="l" defTabSz="91429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40" algn="l" defTabSz="91429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88" algn="l" defTabSz="91429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36" algn="l" defTabSz="91429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84" algn="l" defTabSz="91429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3DC7B3A-0A6D-478B-9BC0-F3751AB67A10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‹N›</a:t>
            </a:fld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0" name="Прямая соединительная линия 9"/>
          <p:cNvCxnSpPr>
            <a:cxnSpLocks/>
          </p:cNvCxnSpPr>
          <p:nvPr userDrawn="1"/>
        </p:nvCxnSpPr>
        <p:spPr>
          <a:xfrm flipH="1">
            <a:off x="784158" y="836712"/>
            <a:ext cx="8654161" cy="0"/>
          </a:xfrm>
          <a:prstGeom prst="line">
            <a:avLst/>
          </a:prstGeom>
          <a:ln w="28575">
            <a:solidFill>
              <a:srgbClr val="D22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0391951-2A43-4B8F-9DBC-A5053091F23C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" y="210337"/>
            <a:ext cx="755576" cy="66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142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8" r:id="rId4"/>
    <p:sldLayoutId id="2147483657" r:id="rId5"/>
    <p:sldLayoutId id="2147483659" r:id="rId6"/>
    <p:sldLayoutId id="2147483660" r:id="rId7"/>
    <p:sldLayoutId id="2147483661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296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1" indent="-342861" algn="l" defTabSz="914296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7" algn="l" defTabSz="914296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0" indent="-228574" algn="l" defTabSz="91429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17" indent="-228574" algn="l" defTabSz="914296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6" indent="-228574" algn="l" defTabSz="914296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4" indent="-228574" algn="l" defTabSz="91429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2" indent="-228574" algn="l" defTabSz="91429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0" indent="-228574" algn="l" defTabSz="91429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58" indent="-228574" algn="l" defTabSz="91429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5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rischioindustriale.isprambiente.gov.it/inventario-notifiche/login.ph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Notifica-Allegato%205%20Seveso%20III_ISAB%20SUD%202021%20_19.07.21%20pubblico.pdf" TargetMode="External"/><Relationship Id="rId2" Type="http://schemas.openxmlformats.org/officeDocument/2006/relationships/hyperlink" Target="Notifica-Allegato%205%20Seveso%20III_ISAB%20Nord%202021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Notifica-Allegato%205%20Seveso%20III_ISAB%20IGCC_SDA%20rev%200%2024_05_21%20pubblico.pdf" TargetMode="Externa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11"/>
          <p:cNvSpPr txBox="1">
            <a:spLocks/>
          </p:cNvSpPr>
          <p:nvPr/>
        </p:nvSpPr>
        <p:spPr>
          <a:xfrm>
            <a:off x="6925301" y="6002172"/>
            <a:ext cx="2952328" cy="7964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866" indent="-285717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870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017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166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314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62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10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58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err="1">
                <a:latin typeface="Verdana" panose="020B060403050404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Funzione</a:t>
            </a: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>
                <a:latin typeface="Verdana" panose="020B060403050404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Sicurezza</a:t>
            </a:r>
            <a:endParaRPr lang="ru-RU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Текст 11">
            <a:extLst>
              <a:ext uri="{FF2B5EF4-FFF2-40B4-BE49-F238E27FC236}">
                <a16:creationId xmlns:a16="http://schemas.microsoft.com/office/drawing/2014/main" id="{5EAB5756-57D4-409C-B46A-4033D739574F}"/>
              </a:ext>
            </a:extLst>
          </p:cNvPr>
          <p:cNvSpPr txBox="1">
            <a:spLocks/>
          </p:cNvSpPr>
          <p:nvPr/>
        </p:nvSpPr>
        <p:spPr>
          <a:xfrm>
            <a:off x="128464" y="6002172"/>
            <a:ext cx="4789472" cy="7964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866" indent="-285717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870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017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166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314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62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10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58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A072B9E3-5AE6-4125-8088-D052583F1D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3040" y="692696"/>
            <a:ext cx="4842000" cy="4842000"/>
          </a:xfrm>
          <a:prstGeom prst="rect">
            <a:avLst/>
          </a:prstGeom>
        </p:spPr>
      </p:pic>
      <p:sp>
        <p:nvSpPr>
          <p:cNvPr id="22" name="Заголовок 5">
            <a:extLst>
              <a:ext uri="{FF2B5EF4-FFF2-40B4-BE49-F238E27FC236}">
                <a16:creationId xmlns:a16="http://schemas.microsoft.com/office/drawing/2014/main" id="{36938EFE-4389-4911-B3BA-4DE500873C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76872"/>
            <a:ext cx="8420100" cy="1470025"/>
          </a:xfrm>
        </p:spPr>
        <p:txBody>
          <a:bodyPr/>
          <a:lstStyle/>
          <a:p>
            <a:pPr>
              <a:defRPr/>
            </a:pPr>
            <a:r>
              <a:rPr lang="it-IT" sz="3200" b="1" cap="small" dirty="0">
                <a:latin typeface="Verdana" panose="020B0604030504040204" pitchFamily="34" charset="0"/>
                <a:ea typeface="Verdana" panose="020B0604030504040204" pitchFamily="34" charset="0"/>
              </a:rPr>
              <a:t>Formazione HSE</a:t>
            </a:r>
            <a:br>
              <a:rPr lang="it-IT" sz="3200" b="1" cap="small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it-IT" sz="3200" b="1" cap="small" dirty="0" smtClean="0">
                <a:latin typeface="Verdana" panose="020B0604030504040204" pitchFamily="34" charset="0"/>
                <a:ea typeface="Verdana" panose="020B0604030504040204" pitchFamily="34" charset="0"/>
              </a:rPr>
              <a:t/>
            </a:r>
            <a:br>
              <a:rPr lang="it-IT" sz="3200" b="1" cap="small" dirty="0" smtClean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it-IT" sz="3200" b="1" cap="small" dirty="0" smtClean="0">
                <a:solidFill>
                  <a:srgbClr val="D2233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Aggiornamento </a:t>
            </a:r>
            <a:r>
              <a:rPr lang="it-IT" sz="3200" b="1" cap="small" dirty="0" err="1" smtClean="0">
                <a:solidFill>
                  <a:srgbClr val="D2233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RdS</a:t>
            </a:r>
            <a:r>
              <a:rPr lang="it-IT" sz="3200" b="1" cap="small" dirty="0" smtClean="0">
                <a:solidFill>
                  <a:srgbClr val="D2233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2021</a:t>
            </a:r>
            <a:endParaRPr lang="ru-RU" sz="31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00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848544" y="1700808"/>
            <a:ext cx="8496944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Elaborato tecnico che ha lo scopo di:</a:t>
            </a:r>
          </a:p>
          <a:p>
            <a:pPr marL="358775" indent="-358775" algn="just">
              <a:buClr>
                <a:srgbClr val="C00000"/>
              </a:buClr>
              <a:buFont typeface="Wingdings" pitchFamily="2" charset="2"/>
              <a:buChar char="q"/>
              <a:defRPr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descrivere l’attività svolta all’interno dello stabilimento;</a:t>
            </a:r>
          </a:p>
          <a:p>
            <a:pPr marL="358775" indent="-358775" algn="just">
              <a:buClr>
                <a:srgbClr val="C00000"/>
              </a:buClr>
              <a:buFont typeface="Wingdings" pitchFamily="2" charset="2"/>
              <a:buChar char="q"/>
              <a:defRPr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analizzare i rischi di incidenti rilevanti ad essa connessi;</a:t>
            </a:r>
          </a:p>
          <a:p>
            <a:pPr marL="358775" indent="-358775" algn="just">
              <a:buClr>
                <a:srgbClr val="C00000"/>
              </a:buClr>
              <a:buFont typeface="Wingdings" pitchFamily="2" charset="2"/>
              <a:buChar char="q"/>
              <a:defRPr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individuare le misure di sicurezza e di prevenzione adottate per prevenirli;</a:t>
            </a:r>
          </a:p>
          <a:p>
            <a:pPr marL="358775" indent="-358775" algn="just">
              <a:buClr>
                <a:srgbClr val="C00000"/>
              </a:buClr>
              <a:buFont typeface="Wingdings" pitchFamily="2" charset="2"/>
              <a:buChar char="q"/>
              <a:defRPr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evidenziare gli eventuali impatti derivanti dal rischio di incidenti rilevanti sul territorio circostante.</a:t>
            </a:r>
          </a:p>
          <a:p>
            <a:pPr marL="358775" indent="-358775" algn="just">
              <a:buClr>
                <a:srgbClr val="C00000"/>
              </a:buClr>
              <a:defRPr/>
            </a:pPr>
            <a:endParaRPr lang="it-IT" sz="1600" dirty="0" smtClean="0">
              <a:latin typeface="Verdana" pitchFamily="34" charset="0"/>
              <a:ea typeface="Verdana" pitchFamily="34" charset="0"/>
            </a:endParaRPr>
          </a:p>
          <a:p>
            <a:pPr algn="just">
              <a:buClr>
                <a:srgbClr val="C00000"/>
              </a:buClr>
              <a:defRPr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Il Rapporto di Sicurezza deve essere redatto secondo i criteri dell’</a:t>
            </a:r>
            <a:r>
              <a:rPr lang="it-IT" sz="1600" b="1" dirty="0" smtClean="0">
                <a:latin typeface="Verdana" pitchFamily="34" charset="0"/>
                <a:ea typeface="Verdana" pitchFamily="34" charset="0"/>
              </a:rPr>
              <a:t>Allegato C</a:t>
            </a:r>
            <a:r>
              <a:rPr lang="it-IT" sz="1600" dirty="0" smtClean="0">
                <a:latin typeface="Verdana" pitchFamily="34" charset="0"/>
                <a:ea typeface="Verdana" pitchFamily="34" charset="0"/>
              </a:rPr>
              <a:t> del D. Lgs. 105/2015.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848544" y="4725144"/>
            <a:ext cx="8496945" cy="147732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it-IT" dirty="0" smtClean="0">
                <a:latin typeface="Verdana" pitchFamily="34" charset="0"/>
                <a:ea typeface="Verdana" pitchFamily="34" charset="0"/>
              </a:rPr>
              <a:t>Il </a:t>
            </a:r>
            <a:r>
              <a:rPr lang="it-IT" dirty="0">
                <a:latin typeface="Verdana" pitchFamily="34" charset="0"/>
                <a:ea typeface="Verdana" pitchFamily="34" charset="0"/>
              </a:rPr>
              <a:t>Gestore riesamina il rapporto di sicurezza:</a:t>
            </a:r>
          </a:p>
          <a:p>
            <a:pPr marL="285750" indent="-285750" algn="just" eaLnBrk="1" hangingPunct="1">
              <a:buFont typeface="Arial" pitchFamily="34" charset="0"/>
              <a:buChar char="•"/>
              <a:defRPr/>
            </a:pPr>
            <a:r>
              <a:rPr lang="it-IT" dirty="0">
                <a:latin typeface="Verdana" pitchFamily="34" charset="0"/>
                <a:ea typeface="Verdana" pitchFamily="34" charset="0"/>
              </a:rPr>
              <a:t>Almeno </a:t>
            </a:r>
            <a:r>
              <a:rPr lang="it-IT" dirty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ogni 5 anni</a:t>
            </a:r>
          </a:p>
          <a:p>
            <a:pPr marL="285750" indent="-285750" algn="just" eaLnBrk="1" hangingPunct="1">
              <a:buFont typeface="Arial" pitchFamily="34" charset="0"/>
              <a:buChar char="•"/>
              <a:defRPr/>
            </a:pPr>
            <a:r>
              <a:rPr lang="it-IT" dirty="0">
                <a:latin typeface="Verdana" pitchFamily="34" charset="0"/>
                <a:ea typeface="Verdana" pitchFamily="34" charset="0"/>
              </a:rPr>
              <a:t>A seguito di </a:t>
            </a:r>
            <a:r>
              <a:rPr lang="it-IT" dirty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modifiche</a:t>
            </a:r>
            <a:r>
              <a:rPr lang="it-IT" dirty="0">
                <a:latin typeface="Verdana" pitchFamily="34" charset="0"/>
                <a:ea typeface="Verdana" pitchFamily="34" charset="0"/>
              </a:rPr>
              <a:t> che potrebbero costituire aggravio del preesistente livello di rischio</a:t>
            </a:r>
          </a:p>
          <a:p>
            <a:pPr marL="285750" indent="-285750" algn="just" eaLnBrk="1" hangingPunct="1">
              <a:buFont typeface="Arial" pitchFamily="34" charset="0"/>
              <a:buChar char="•"/>
              <a:defRPr/>
            </a:pPr>
            <a:r>
              <a:rPr lang="it-IT" dirty="0">
                <a:latin typeface="Verdana" pitchFamily="34" charset="0"/>
                <a:ea typeface="Verdana" pitchFamily="34" charset="0"/>
              </a:rPr>
              <a:t>A seguito di un </a:t>
            </a:r>
            <a:r>
              <a:rPr lang="it-IT" dirty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incidente </a:t>
            </a:r>
            <a:r>
              <a:rPr lang="it-IT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rilevante</a:t>
            </a:r>
            <a:r>
              <a:rPr lang="it-IT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.</a:t>
            </a:r>
            <a:r>
              <a:rPr lang="it-IT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 </a:t>
            </a:r>
            <a:endParaRPr lang="it-IT" dirty="0">
              <a:solidFill>
                <a:schemeClr val="accent2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776535" y="404664"/>
            <a:ext cx="8661783" cy="410448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776536" y="1175435"/>
            <a:ext cx="648072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it-IT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RAPPORTO di SICUREZZA – cos’è?</a:t>
            </a:r>
            <a:endParaRPr lang="it-IT" sz="2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848544" y="4221088"/>
            <a:ext cx="8496944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it-IT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RAPPORTO di SICUREZZA – aggiornamento</a:t>
            </a:r>
            <a:endParaRPr lang="it-IT" sz="2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sellaDiTesto 13"/>
          <p:cNvSpPr txBox="1"/>
          <p:nvPr/>
        </p:nvSpPr>
        <p:spPr>
          <a:xfrm>
            <a:off x="4520952" y="5445224"/>
            <a:ext cx="5169024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Valutazione</a:t>
            </a:r>
            <a:br>
              <a:rPr lang="it-IT" sz="1400" dirty="0" smtClean="0">
                <a:latin typeface="Verdana" pitchFamily="34" charset="0"/>
                <a:ea typeface="Verdana" pitchFamily="34" charset="0"/>
              </a:rPr>
            </a:br>
            <a:r>
              <a:rPr lang="it-IT" sz="1400" b="1" dirty="0" smtClean="0">
                <a:latin typeface="Verdana" pitchFamily="34" charset="0"/>
                <a:ea typeface="Verdana" pitchFamily="34" charset="0"/>
              </a:rPr>
              <a:t>Rischi per la salute e la sicurezza dei lavoratori</a:t>
            </a:r>
            <a:endParaRPr lang="it-IT" sz="1400" b="1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704528" y="5445224"/>
            <a:ext cx="3068468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Valutazione</a:t>
            </a:r>
            <a:br>
              <a:rPr lang="it-IT" sz="1400" dirty="0" smtClean="0">
                <a:latin typeface="Verdana" pitchFamily="34" charset="0"/>
                <a:ea typeface="Verdana" pitchFamily="34" charset="0"/>
              </a:rPr>
            </a:br>
            <a:r>
              <a:rPr lang="it-IT" sz="1400" b="1" dirty="0" smtClean="0">
                <a:latin typeface="Verdana" pitchFamily="34" charset="0"/>
                <a:ea typeface="Verdana" pitchFamily="34" charset="0"/>
              </a:rPr>
              <a:t>Rischi di Incidente Rilevante</a:t>
            </a:r>
            <a:endParaRPr lang="it-IT" sz="1400" b="1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776535" y="404664"/>
            <a:ext cx="8661783" cy="410448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776536" y="879103"/>
            <a:ext cx="648072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it-IT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In </a:t>
            </a:r>
            <a:r>
              <a:rPr lang="it-IT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definitiva…</a:t>
            </a:r>
            <a:r>
              <a:rPr lang="it-IT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.</a:t>
            </a:r>
            <a:endParaRPr lang="it-IT" sz="2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776536" y="1412776"/>
            <a:ext cx="8640960" cy="152349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buClr>
                <a:srgbClr val="C00000"/>
              </a:buClr>
              <a:defRPr/>
            </a:pPr>
            <a:r>
              <a:rPr lang="it-IT" sz="1400" dirty="0" smtClean="0">
                <a:latin typeface="Verdana" pitchFamily="34" charset="0"/>
                <a:ea typeface="Verdana" pitchFamily="34" charset="0"/>
              </a:rPr>
              <a:t>Il Rapporto di Sicurezza costituisce un’articolata </a:t>
            </a:r>
            <a:r>
              <a:rPr lang="it-IT" sz="1400" b="1" u="sng" dirty="0" smtClean="0">
                <a:latin typeface="Verdana" pitchFamily="34" charset="0"/>
                <a:ea typeface="Verdana" pitchFamily="34" charset="0"/>
              </a:rPr>
              <a:t>analisi (valutazione)</a:t>
            </a:r>
            <a:r>
              <a:rPr lang="it-IT" sz="1400" b="1" dirty="0" smtClean="0">
                <a:latin typeface="Verdana" pitchFamily="34" charset="0"/>
                <a:ea typeface="Verdana" pitchFamily="34" charset="0"/>
              </a:rPr>
              <a:t> 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del rischio industriale, effettuato con metodologie e criteri specifici e l’ausilio di tecnici specializzati nell’analisi di rischio industriale. </a:t>
            </a:r>
          </a:p>
          <a:p>
            <a:pPr algn="just">
              <a:buClr>
                <a:srgbClr val="C00000"/>
              </a:buClr>
              <a:defRPr/>
            </a:pPr>
            <a:endParaRPr lang="it-IT" sz="900" dirty="0" smtClean="0">
              <a:latin typeface="Verdana" pitchFamily="34" charset="0"/>
              <a:ea typeface="Verdana" pitchFamily="34" charset="0"/>
            </a:endParaRPr>
          </a:p>
          <a:p>
            <a:pPr algn="just">
              <a:buClr>
                <a:srgbClr val="C00000"/>
              </a:buClr>
              <a:defRPr/>
            </a:pPr>
            <a:r>
              <a:rPr lang="it-IT" sz="1400" dirty="0" smtClean="0">
                <a:latin typeface="Verdana" pitchFamily="34" charset="0"/>
                <a:ea typeface="Verdana" pitchFamily="34" charset="0"/>
              </a:rPr>
              <a:t>Lo scopo, infatti, è la valutazione dei </a:t>
            </a:r>
            <a:r>
              <a:rPr lang="it-IT" sz="1400" b="1" dirty="0" smtClean="0">
                <a:latin typeface="Verdana" pitchFamily="34" charset="0"/>
                <a:ea typeface="Verdana" pitchFamily="34" charset="0"/>
              </a:rPr>
              <a:t>rischi residui connessi con le attività svolte dal Gestore “Seveso”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, ovvero del rischio “rimanente” al netto degli interventi di prevenzione e protezione in essere.</a:t>
            </a:r>
          </a:p>
        </p:txBody>
      </p:sp>
      <p:sp>
        <p:nvSpPr>
          <p:cNvPr id="8" name="Rettangolo 7"/>
          <p:cNvSpPr/>
          <p:nvPr/>
        </p:nvSpPr>
        <p:spPr>
          <a:xfrm>
            <a:off x="2090744" y="4077072"/>
            <a:ext cx="599555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Esiste, quindi, un parallelismo tra </a:t>
            </a:r>
            <a:r>
              <a:rPr lang="it-IT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RdS</a:t>
            </a:r>
            <a:r>
              <a:rPr lang="it-IT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e DVR </a:t>
            </a:r>
            <a:endParaRPr lang="it-IT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Callout con freccia in giù 9"/>
          <p:cNvSpPr/>
          <p:nvPr/>
        </p:nvSpPr>
        <p:spPr>
          <a:xfrm>
            <a:off x="859219" y="4562544"/>
            <a:ext cx="2736304" cy="954688"/>
          </a:xfrm>
          <a:prstGeom prst="downArrowCallou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Rapporto di Sicurezza</a:t>
            </a:r>
            <a:br>
              <a:rPr lang="it-IT" sz="1400" dirty="0" smtClean="0">
                <a:latin typeface="Verdana" pitchFamily="34" charset="0"/>
                <a:ea typeface="Verdana" pitchFamily="34" charset="0"/>
              </a:rPr>
            </a:br>
            <a:r>
              <a:rPr lang="it-IT" sz="1400" dirty="0" smtClean="0">
                <a:latin typeface="Verdana" pitchFamily="34" charset="0"/>
                <a:ea typeface="Verdana" pitchFamily="34" charset="0"/>
              </a:rPr>
              <a:t>(D. Lgs. 105/15)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1" name="Callout con freccia in giù 10"/>
          <p:cNvSpPr/>
          <p:nvPr/>
        </p:nvSpPr>
        <p:spPr>
          <a:xfrm>
            <a:off x="5241032" y="4581128"/>
            <a:ext cx="3672408" cy="936104"/>
          </a:xfrm>
          <a:prstGeom prst="downArrow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Documento di Valutazione dei Rischi (D. Lgs. 81/08 e </a:t>
            </a:r>
            <a:r>
              <a:rPr lang="it-IT" sz="1400" dirty="0" err="1" smtClean="0">
                <a:latin typeface="Verdana" pitchFamily="34" charset="0"/>
                <a:ea typeface="Verdana" pitchFamily="34" charset="0"/>
              </a:rPr>
              <a:t>s.m.i.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)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1592534" y="2996952"/>
            <a:ext cx="645080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R      =       P        </a:t>
            </a:r>
            <a:r>
              <a:rPr lang="it-IT" sz="40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x</a:t>
            </a:r>
            <a:r>
              <a:rPr lang="it-IT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M</a:t>
            </a:r>
            <a:endParaRPr lang="it-IT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1136576" y="3717032"/>
            <a:ext cx="14991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 smtClean="0">
                <a:latin typeface="Verdana" pitchFamily="34" charset="0"/>
                <a:ea typeface="Verdana" pitchFamily="34" charset="0"/>
              </a:rPr>
              <a:t>rischio da valutare</a:t>
            </a:r>
            <a:endParaRPr lang="it-IT" sz="11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3440832" y="3645024"/>
            <a:ext cx="20882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>
                <a:latin typeface="Verdana" pitchFamily="34" charset="0"/>
                <a:ea typeface="Verdana" pitchFamily="34" charset="0"/>
              </a:rPr>
              <a:t>probabilità/frequenza</a:t>
            </a:r>
            <a:br>
              <a:rPr lang="it-IT" sz="1100" dirty="0" smtClean="0">
                <a:latin typeface="Verdana" pitchFamily="34" charset="0"/>
                <a:ea typeface="Verdana" pitchFamily="34" charset="0"/>
              </a:rPr>
            </a:br>
            <a:r>
              <a:rPr lang="it-IT" sz="1100" dirty="0" smtClean="0">
                <a:latin typeface="Verdana" pitchFamily="34" charset="0"/>
                <a:ea typeface="Verdana" pitchFamily="34" charset="0"/>
              </a:rPr>
              <a:t>di accadimento dell’evento</a:t>
            </a:r>
            <a:endParaRPr lang="it-IT" sz="11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8" name="Gallone 17"/>
          <p:cNvSpPr/>
          <p:nvPr/>
        </p:nvSpPr>
        <p:spPr>
          <a:xfrm rot="5400000">
            <a:off x="4953000" y="2636912"/>
            <a:ext cx="504056" cy="504056"/>
          </a:xfrm>
          <a:prstGeom prst="chevro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6681192" y="3645024"/>
            <a:ext cx="20882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>
                <a:latin typeface="Verdana" pitchFamily="34" charset="0"/>
                <a:ea typeface="Verdana" pitchFamily="34" charset="0"/>
              </a:rPr>
              <a:t>conseguenze dell’evento </a:t>
            </a:r>
            <a:endParaRPr lang="it-IT" sz="11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1034522" y="6093296"/>
            <a:ext cx="2408480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Responsabilità: </a:t>
            </a:r>
            <a:r>
              <a:rPr lang="it-IT" sz="1400" b="1" dirty="0" smtClean="0">
                <a:latin typeface="Verdana" pitchFamily="34" charset="0"/>
                <a:ea typeface="Verdana" pitchFamily="34" charset="0"/>
              </a:rPr>
              <a:t>Gestore</a:t>
            </a:r>
            <a:endParaRPr lang="it-IT" sz="1400" b="1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5441869" y="6093296"/>
            <a:ext cx="3302955" cy="30777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Responsabilità: </a:t>
            </a:r>
            <a:r>
              <a:rPr lang="it-IT" sz="1400" b="1" dirty="0" smtClean="0">
                <a:latin typeface="Verdana" pitchFamily="34" charset="0"/>
                <a:ea typeface="Verdana" pitchFamily="34" charset="0"/>
              </a:rPr>
              <a:t>Datore di Lavoro</a:t>
            </a:r>
            <a:endParaRPr lang="it-IT" sz="1400" b="1" dirty="0"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848544" y="1700808"/>
            <a:ext cx="8496944" cy="280076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Procedimento con cui il </a:t>
            </a:r>
            <a:r>
              <a:rPr lang="it-IT" sz="1600" b="1" dirty="0" smtClean="0">
                <a:latin typeface="Verdana" pitchFamily="34" charset="0"/>
                <a:ea typeface="Verdana" pitchFamily="34" charset="0"/>
              </a:rPr>
              <a:t>Comitato Tecnico Regionale (CTR) </a:t>
            </a:r>
            <a:r>
              <a:rPr lang="it-IT" sz="1600" dirty="0" smtClean="0">
                <a:latin typeface="Verdana" pitchFamily="34" charset="0"/>
                <a:ea typeface="Verdana" pitchFamily="34" charset="0"/>
              </a:rPr>
              <a:t>di cui all'art. 10 del D. Lgs. 105/2015, nell'ambito di gruppi di lavoro costituiti da personale del Corpo Nazionale dei Vigili del Fuoco, Regione, Arpa e INAIL:</a:t>
            </a:r>
          </a:p>
          <a:p>
            <a:endParaRPr lang="it-IT" sz="1600" dirty="0" smtClean="0">
              <a:latin typeface="Verdana" pitchFamily="34" charset="0"/>
              <a:ea typeface="Verdana" pitchFamily="34" charset="0"/>
            </a:endParaRPr>
          </a:p>
          <a:p>
            <a:pPr marL="268288" indent="-268288">
              <a:buClr>
                <a:srgbClr val="C00000"/>
              </a:buClr>
              <a:buFont typeface="Wingdings" pitchFamily="2" charset="2"/>
              <a:buChar char="ü"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valuta l’idoneità e l’efficacia dell’analisi del rischio;</a:t>
            </a:r>
          </a:p>
          <a:p>
            <a:pPr marL="268288" indent="-268288">
              <a:buClr>
                <a:srgbClr val="C00000"/>
              </a:buClr>
              <a:buFont typeface="Wingdings" pitchFamily="2" charset="2"/>
              <a:buChar char="ü"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verifica la corrispondenza delle informazioni contenute nel </a:t>
            </a:r>
            <a:r>
              <a:rPr lang="it-IT" sz="1600" dirty="0" err="1" smtClean="0">
                <a:latin typeface="Verdana" pitchFamily="34" charset="0"/>
                <a:ea typeface="Verdana" pitchFamily="34" charset="0"/>
              </a:rPr>
              <a:t>RdS</a:t>
            </a:r>
            <a:r>
              <a:rPr lang="it-IT" sz="1600" dirty="0" smtClean="0">
                <a:latin typeface="Verdana" pitchFamily="34" charset="0"/>
                <a:ea typeface="Verdana" pitchFamily="34" charset="0"/>
              </a:rPr>
              <a:t> a quanto effettivamente attuato da parte del gestore;</a:t>
            </a:r>
          </a:p>
          <a:p>
            <a:pPr marL="268288" indent="-268288">
              <a:buClr>
                <a:srgbClr val="C00000"/>
              </a:buClr>
              <a:buFont typeface="Wingdings" pitchFamily="2" charset="2"/>
              <a:buChar char="ü"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rileva le situazioni di carattere impiantistico e gestionale sulle quali è opportuno intervenire per prevenire il rischio di incidente rilevante, migliorando le condizioni di sicurezza interne ed esterne allo stabilimento;</a:t>
            </a:r>
          </a:p>
          <a:p>
            <a:pPr marL="268288" indent="-268288">
              <a:buClr>
                <a:srgbClr val="C00000"/>
              </a:buClr>
              <a:buFont typeface="Wingdings" pitchFamily="2" charset="2"/>
              <a:buChar char="ü"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verifica la conformità della documentazione alle disposizioni di legge. </a:t>
            </a:r>
            <a:endParaRPr lang="it-IT" sz="16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776535" y="404664"/>
            <a:ext cx="8661783" cy="410448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776536" y="1175435"/>
            <a:ext cx="8496944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it-IT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Istruttoria del RAPPORTO di SICUREZZA</a:t>
            </a:r>
            <a:endParaRPr lang="it-IT" sz="2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1424608" y="4653136"/>
            <a:ext cx="73448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L’istruttoria tecnica si conclude con un atto che contiene le valutazioni tecniche finali</a:t>
            </a:r>
          </a:p>
          <a:p>
            <a:pPr algn="ctr"/>
            <a:r>
              <a:rPr lang="it-IT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E le eventuali prescrizioni integrative.</a:t>
            </a:r>
            <a:endParaRPr lang="it-IT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9" name="Gallone 8"/>
          <p:cNvSpPr/>
          <p:nvPr/>
        </p:nvSpPr>
        <p:spPr>
          <a:xfrm rot="5400000">
            <a:off x="4736976" y="5589240"/>
            <a:ext cx="504056" cy="504056"/>
          </a:xfrm>
          <a:prstGeom prst="chevro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3087231" y="6093296"/>
            <a:ext cx="360226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Delibera del CTR</a:t>
            </a:r>
            <a:endParaRPr lang="it-IT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62045">
            <a:off x="5215898" y="3686385"/>
            <a:ext cx="2073388" cy="2960669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26682">
            <a:off x="3167882" y="3642513"/>
            <a:ext cx="2088232" cy="2983189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3074" name="Picture 2" descr="Obiettivo raggiunto | Rete del Don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520" y="1844824"/>
            <a:ext cx="2580320" cy="172834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/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2095798" y="1124744"/>
            <a:ext cx="587051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istruttoria RDS 2016</a:t>
            </a:r>
            <a:endParaRPr lang="it-IT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Freccia in giù 3"/>
          <p:cNvSpPr/>
          <p:nvPr/>
        </p:nvSpPr>
        <p:spPr>
          <a:xfrm>
            <a:off x="4880992" y="1844824"/>
            <a:ext cx="720080" cy="780087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2648744" y="2852936"/>
            <a:ext cx="4953000" cy="10772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it-IT" sz="1600" dirty="0" smtClean="0">
                <a:latin typeface="Verdana" pitchFamily="34" charset="0"/>
                <a:ea typeface="Verdana" pitchFamily="34" charset="0"/>
              </a:rPr>
              <a:t>Per la Raffineria ISAB Impianti Sud e IGCC l’istruttoria del Rapporto di Sicurezza</a:t>
            </a:r>
            <a:br>
              <a:rPr lang="it-IT" sz="1600" dirty="0" smtClean="0">
                <a:latin typeface="Verdana" pitchFamily="34" charset="0"/>
                <a:ea typeface="Verdana" pitchFamily="34" charset="0"/>
              </a:rPr>
            </a:br>
            <a:r>
              <a:rPr lang="it-IT" sz="1600" dirty="0" smtClean="0">
                <a:latin typeface="Verdana" pitchFamily="34" charset="0"/>
                <a:ea typeface="Verdana" pitchFamily="34" charset="0"/>
              </a:rPr>
              <a:t>si è conclusa con il rilascio del</a:t>
            </a:r>
            <a:br>
              <a:rPr lang="it-IT" sz="1600" dirty="0" smtClean="0">
                <a:latin typeface="Verdana" pitchFamily="34" charset="0"/>
                <a:ea typeface="Verdana" pitchFamily="34" charset="0"/>
              </a:rPr>
            </a:br>
            <a:r>
              <a:rPr lang="it-IT" sz="1600" b="1" dirty="0" smtClean="0">
                <a:latin typeface="Verdana" pitchFamily="34" charset="0"/>
                <a:ea typeface="Verdana" pitchFamily="34" charset="0"/>
              </a:rPr>
              <a:t>Certificato di Prevenzione Incendi</a:t>
            </a:r>
            <a:endParaRPr lang="it-IT" sz="1600" b="1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88504" y="4653136"/>
            <a:ext cx="216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IGCC </a:t>
            </a:r>
            <a:br>
              <a:rPr lang="it-IT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</a:br>
            <a:r>
              <a:rPr lang="it-IT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Rilasciato il 16/01/2019 </a:t>
            </a:r>
            <a:endParaRPr lang="it-IT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</a:endParaRPr>
          </a:p>
        </p:txBody>
      </p:sp>
      <p:sp>
        <p:nvSpPr>
          <p:cNvPr id="9" name="Freccia a destra rientrata 8"/>
          <p:cNvSpPr/>
          <p:nvPr/>
        </p:nvSpPr>
        <p:spPr>
          <a:xfrm>
            <a:off x="2504728" y="5013176"/>
            <a:ext cx="720080" cy="432048"/>
          </a:xfrm>
          <a:prstGeom prst="notched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8033792" y="4653136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SUD</a:t>
            </a:r>
            <a:br>
              <a:rPr lang="it-IT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</a:br>
            <a:r>
              <a:rPr lang="it-IT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Rilasciato il 01/04/2021 </a:t>
            </a:r>
            <a:endParaRPr lang="it-IT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</a:endParaRPr>
          </a:p>
        </p:txBody>
      </p:sp>
      <p:sp>
        <p:nvSpPr>
          <p:cNvPr id="12" name="Freccia a destra rientrata 11"/>
          <p:cNvSpPr/>
          <p:nvPr/>
        </p:nvSpPr>
        <p:spPr>
          <a:xfrm rot="10800000">
            <a:off x="7329264" y="5085184"/>
            <a:ext cx="720080" cy="432048"/>
          </a:xfrm>
          <a:prstGeom prst="notched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659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Work in Progress | SPAZIO SEM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464" y="2708920"/>
            <a:ext cx="2936776" cy="2897792"/>
          </a:xfrm>
          <a:prstGeom prst="rect">
            <a:avLst/>
          </a:prstGeom>
          <a:noFill/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/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1343190" y="1124744"/>
            <a:ext cx="737573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istruttoria RDS ISAB Nord</a:t>
            </a:r>
            <a:endParaRPr lang="it-IT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Freccia in giù 3"/>
          <p:cNvSpPr/>
          <p:nvPr/>
        </p:nvSpPr>
        <p:spPr>
          <a:xfrm>
            <a:off x="4736976" y="1916832"/>
            <a:ext cx="720080" cy="78008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2648744" y="2852936"/>
            <a:ext cx="6552728" cy="206210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1600" dirty="0" smtClean="0">
                <a:latin typeface="Verdana" pitchFamily="34" charset="0"/>
                <a:ea typeface="Verdana" pitchFamily="34" charset="0"/>
              </a:rPr>
              <a:t>L’istruttoria si è conclusa con la </a:t>
            </a:r>
          </a:p>
          <a:p>
            <a:pPr algn="ctr"/>
            <a:r>
              <a:rPr lang="it-IT" sz="1600" b="1" dirty="0" smtClean="0">
                <a:latin typeface="Verdana" pitchFamily="34" charset="0"/>
                <a:ea typeface="Verdana" pitchFamily="34" charset="0"/>
              </a:rPr>
              <a:t>Delibera n. 01 del 21.01.2019</a:t>
            </a:r>
          </a:p>
          <a:p>
            <a:pPr algn="ctr"/>
            <a:r>
              <a:rPr lang="it-IT" sz="1600" dirty="0" smtClean="0">
                <a:latin typeface="Verdana" pitchFamily="34" charset="0"/>
                <a:ea typeface="Verdana" pitchFamily="34" charset="0"/>
              </a:rPr>
              <a:t>in cui sono inserite le valutazioni tecniche fatte dal CTR</a:t>
            </a:r>
          </a:p>
          <a:p>
            <a:pPr algn="ctr"/>
            <a:r>
              <a:rPr lang="it-IT" sz="1600" dirty="0" smtClean="0">
                <a:latin typeface="Verdana" pitchFamily="34" charset="0"/>
                <a:ea typeface="Verdana" pitchFamily="34" charset="0"/>
              </a:rPr>
              <a:t>e le prescrizioni integrative da attuare.</a:t>
            </a:r>
          </a:p>
          <a:p>
            <a:pPr algn="ctr"/>
            <a:endParaRPr lang="it-IT" sz="1600" dirty="0" smtClean="0">
              <a:latin typeface="Verdana" pitchFamily="34" charset="0"/>
              <a:ea typeface="Verdana" pitchFamily="34" charset="0"/>
            </a:endParaRPr>
          </a:p>
          <a:p>
            <a:pPr algn="ctr"/>
            <a:r>
              <a:rPr lang="it-IT" sz="1600" dirty="0" smtClean="0">
                <a:latin typeface="Verdana" pitchFamily="34" charset="0"/>
                <a:ea typeface="Verdana" pitchFamily="34" charset="0"/>
              </a:rPr>
              <a:t>La verifica delle stesse sarà effettuata</a:t>
            </a:r>
            <a:br>
              <a:rPr lang="it-IT" sz="1600" dirty="0" smtClean="0">
                <a:latin typeface="Verdana" pitchFamily="34" charset="0"/>
                <a:ea typeface="Verdana" pitchFamily="34" charset="0"/>
              </a:rPr>
            </a:br>
            <a:r>
              <a:rPr lang="it-IT" sz="1600" dirty="0" smtClean="0">
                <a:latin typeface="Verdana" pitchFamily="34" charset="0"/>
                <a:ea typeface="Verdana" pitchFamily="34" charset="0"/>
              </a:rPr>
              <a:t>nel corso dell’istruttoria del nuovo aggiornamento del </a:t>
            </a:r>
            <a:r>
              <a:rPr lang="it-IT" sz="1600" dirty="0" err="1" smtClean="0">
                <a:latin typeface="Verdana" pitchFamily="34" charset="0"/>
                <a:ea typeface="Verdana" pitchFamily="34" charset="0"/>
              </a:rPr>
              <a:t>RdS</a:t>
            </a:r>
            <a:r>
              <a:rPr lang="it-IT" sz="1600" dirty="0" smtClean="0">
                <a:latin typeface="Verdana" pitchFamily="34" charset="0"/>
                <a:ea typeface="Verdana" pitchFamily="34" charset="0"/>
              </a:rPr>
              <a:t/>
            </a:r>
            <a:br>
              <a:rPr lang="it-IT" sz="1600" dirty="0" smtClean="0">
                <a:latin typeface="Verdana" pitchFamily="34" charset="0"/>
                <a:ea typeface="Verdana" pitchFamily="34" charset="0"/>
              </a:rPr>
            </a:br>
            <a:r>
              <a:rPr lang="it-IT" sz="1600" dirty="0" smtClean="0">
                <a:latin typeface="Verdana" pitchFamily="34" charset="0"/>
                <a:ea typeface="Verdana" pitchFamily="34" charset="0"/>
              </a:rPr>
              <a:t>trasmesso al CTR nel maggio 2021.</a:t>
            </a:r>
            <a:endParaRPr lang="it-IT" sz="1600" dirty="0">
              <a:latin typeface="Verdana" pitchFamily="34" charset="0"/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59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57024">
            <a:off x="6161890" y="2460173"/>
            <a:ext cx="1778466" cy="2526879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80191">
            <a:off x="4479316" y="2436807"/>
            <a:ext cx="1807967" cy="256078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/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0482" name="Picture 2" descr="Scegliere un corso di aggiornamento per parrucchieri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496" y="1484784"/>
            <a:ext cx="3384375" cy="3005325"/>
          </a:xfrm>
          <a:prstGeom prst="rect">
            <a:avLst/>
          </a:prstGeom>
          <a:noFill/>
        </p:spPr>
      </p:pic>
      <p:sp>
        <p:nvSpPr>
          <p:cNvPr id="9" name="Dati 8">
            <a:extLst>
              <a:ext uri="{FF2B5EF4-FFF2-40B4-BE49-F238E27FC236}">
                <a16:creationId xmlns:a16="http://schemas.microsoft.com/office/drawing/2014/main" id="{F8F80DB7-E429-450F-BAA5-10EA957D7F9B}"/>
              </a:ext>
            </a:extLst>
          </p:cNvPr>
          <p:cNvSpPr/>
          <p:nvPr/>
        </p:nvSpPr>
        <p:spPr>
          <a:xfrm>
            <a:off x="3152800" y="1196752"/>
            <a:ext cx="6624736" cy="1328492"/>
          </a:xfrm>
          <a:prstGeom prst="flowChartInputOutput">
            <a:avLst/>
          </a:prstGeo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0">
                <a:schemeClr val="accent2">
                  <a:lumMod val="0"/>
                  <a:lumOff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it-IT" sz="2400" b="1" cap="sm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Ultimo Aggiornamento del Rapporto di Sicurezza</a:t>
            </a:r>
            <a:endParaRPr lang="it-IT" sz="2400" dirty="0">
              <a:solidFill>
                <a:schemeClr val="tx1"/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753038" y="5517232"/>
            <a:ext cx="359104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Maggio 2016</a:t>
            </a:r>
            <a:endParaRPr lang="it-IT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3" name="Freccia a destra con strisce 12"/>
          <p:cNvSpPr/>
          <p:nvPr/>
        </p:nvSpPr>
        <p:spPr>
          <a:xfrm>
            <a:off x="4448944" y="5229200"/>
            <a:ext cx="1368152" cy="1224136"/>
          </a:xfrm>
          <a:prstGeom prst="striped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/>
          <p:cNvSpPr/>
          <p:nvPr/>
        </p:nvSpPr>
        <p:spPr>
          <a:xfrm>
            <a:off x="5921954" y="5517232"/>
            <a:ext cx="359104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Maggio 2021</a:t>
            </a:r>
            <a:endParaRPr lang="it-IT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13526">
            <a:off x="7575467" y="2767853"/>
            <a:ext cx="1760955" cy="2451731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6659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>
            <a:normAutofit fontScale="90000"/>
          </a:bodyPr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208584" y="836712"/>
            <a:ext cx="73741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Dove trovarlo nella Intranet aziendale? </a:t>
            </a:r>
            <a:endParaRPr lang="it-IT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416496" y="1412776"/>
            <a:ext cx="46025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latin typeface="Verdana" pitchFamily="34" charset="0"/>
                <a:ea typeface="Verdana" pitchFamily="34" charset="0"/>
              </a:rPr>
              <a:t>Disponibile su Disco (S:) al percorso: </a:t>
            </a:r>
            <a:endParaRPr lang="it-IT" dirty="0">
              <a:latin typeface="Verdana" pitchFamily="34" charset="0"/>
              <a:ea typeface="Verdana" pitchFamily="34" charset="0"/>
            </a:endParaRPr>
          </a:p>
        </p:txBody>
      </p:sp>
      <p:pic>
        <p:nvPicPr>
          <p:cNvPr id="12" name="Immagine 11"/>
          <p:cNvPicPr/>
          <p:nvPr/>
        </p:nvPicPr>
        <p:blipFill>
          <a:blip r:embed="rId2" cstate="print"/>
          <a:srcRect l="5503" t="4593" r="75619" b="92383"/>
          <a:stretch>
            <a:fillRect/>
          </a:stretch>
        </p:blipFill>
        <p:spPr>
          <a:xfrm>
            <a:off x="4880992" y="1412776"/>
            <a:ext cx="4796642" cy="432048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920552" y="4509120"/>
            <a:ext cx="396044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Verdana" pitchFamily="34" charset="0"/>
                <a:ea typeface="Verdana" pitchFamily="34" charset="0"/>
              </a:rPr>
              <a:t>Suddiviso in cartelle separate per i Siti Nord, Sud e IGCC. </a:t>
            </a:r>
            <a:endParaRPr lang="it-IT" dirty="0">
              <a:latin typeface="Verdana" pitchFamily="34" charset="0"/>
              <a:ea typeface="Verdana" pitchFamily="34" charset="0"/>
            </a:endParaRPr>
          </a:p>
        </p:txBody>
      </p:sp>
      <p:pic>
        <p:nvPicPr>
          <p:cNvPr id="14" name="Immagine 13"/>
          <p:cNvPicPr/>
          <p:nvPr/>
        </p:nvPicPr>
        <p:blipFill>
          <a:blip r:embed="rId2" cstate="print"/>
          <a:srcRect r="48823"/>
          <a:stretch>
            <a:fillRect/>
          </a:stretch>
        </p:blipFill>
        <p:spPr>
          <a:xfrm>
            <a:off x="5241032" y="1916832"/>
            <a:ext cx="4392488" cy="48276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Immagine 14"/>
          <p:cNvPicPr/>
          <p:nvPr/>
        </p:nvPicPr>
        <p:blipFill>
          <a:blip r:embed="rId3" cstate="print"/>
          <a:srcRect r="57170" b="62551"/>
          <a:stretch>
            <a:fillRect/>
          </a:stretch>
        </p:blipFill>
        <p:spPr>
          <a:xfrm>
            <a:off x="416496" y="1916832"/>
            <a:ext cx="4685321" cy="230425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Freccia angolare in su 15"/>
          <p:cNvSpPr/>
          <p:nvPr/>
        </p:nvSpPr>
        <p:spPr>
          <a:xfrm rot="5400000">
            <a:off x="4989004" y="3969060"/>
            <a:ext cx="864096" cy="3384376"/>
          </a:xfrm>
          <a:prstGeom prst="bent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Rettangolo 16"/>
          <p:cNvSpPr/>
          <p:nvPr/>
        </p:nvSpPr>
        <p:spPr>
          <a:xfrm>
            <a:off x="7185248" y="5373216"/>
            <a:ext cx="23042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ISAB Impianti Sud</a:t>
            </a:r>
            <a:endParaRPr lang="it-IT" sz="2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/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2" name="Gruppo 16"/>
          <p:cNvGrpSpPr/>
          <p:nvPr/>
        </p:nvGrpSpPr>
        <p:grpSpPr>
          <a:xfrm>
            <a:off x="3224808" y="980728"/>
            <a:ext cx="2952328" cy="2160240"/>
            <a:chOff x="3224808" y="1052736"/>
            <a:chExt cx="3240360" cy="2880320"/>
          </a:xfrm>
        </p:grpSpPr>
        <p:sp>
          <p:nvSpPr>
            <p:cNvPr id="15" name="Callout con freccia in giù 14"/>
            <p:cNvSpPr/>
            <p:nvPr/>
          </p:nvSpPr>
          <p:spPr>
            <a:xfrm>
              <a:off x="3224808" y="1052736"/>
              <a:ext cx="3240360" cy="2880320"/>
            </a:xfrm>
            <a:prstGeom prst="downArrowCallou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34818" name="Picture 2" descr="AggiornaMenti 2021 | Educational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359823" y="1196281"/>
              <a:ext cx="2970330" cy="165665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</p:pic>
      </p:grpSp>
      <p:sp>
        <p:nvSpPr>
          <p:cNvPr id="18" name="Documento 17"/>
          <p:cNvSpPr/>
          <p:nvPr/>
        </p:nvSpPr>
        <p:spPr>
          <a:xfrm>
            <a:off x="704528" y="3212976"/>
            <a:ext cx="8712968" cy="2016224"/>
          </a:xfrm>
          <a:prstGeom prst="flowChartDocument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600"/>
          </a:p>
        </p:txBody>
      </p:sp>
      <p:sp>
        <p:nvSpPr>
          <p:cNvPr id="19" name="CasellaDiTesto 18"/>
          <p:cNvSpPr txBox="1"/>
          <p:nvPr/>
        </p:nvSpPr>
        <p:spPr>
          <a:xfrm>
            <a:off x="776536" y="3429001"/>
            <a:ext cx="871296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lvl="0" indent="-266700">
              <a:buClr>
                <a:srgbClr val="C00000"/>
              </a:buClr>
              <a:buFont typeface="Wingdings" pitchFamily="2" charset="2"/>
              <a:buChar char="q"/>
            </a:pPr>
            <a:r>
              <a:rPr lang="it-IT" sz="1500" b="1" dirty="0" smtClean="0">
                <a:latin typeface="Verdana" pitchFamily="34" charset="0"/>
                <a:ea typeface="Verdana" pitchFamily="34" charset="0"/>
              </a:rPr>
              <a:t>Modifiche</a:t>
            </a:r>
            <a:r>
              <a:rPr lang="it-IT" sz="1500" dirty="0" smtClean="0">
                <a:latin typeface="Verdana" pitchFamily="34" charset="0"/>
                <a:ea typeface="Verdana" pitchFamily="34" charset="0"/>
              </a:rPr>
              <a:t> impiantistiche/organizzative effettuate in stabilimento.</a:t>
            </a:r>
          </a:p>
          <a:p>
            <a:pPr marL="266700" lvl="0" indent="-266700">
              <a:buClr>
                <a:srgbClr val="C00000"/>
              </a:buClr>
              <a:buFont typeface="Wingdings" pitchFamily="2" charset="2"/>
              <a:buChar char="q"/>
            </a:pPr>
            <a:r>
              <a:rPr lang="it-IT" sz="1500" b="1" dirty="0" smtClean="0">
                <a:latin typeface="Verdana" pitchFamily="34" charset="0"/>
                <a:ea typeface="Verdana" pitchFamily="34" charset="0"/>
              </a:rPr>
              <a:t>Sostanze</a:t>
            </a:r>
            <a:r>
              <a:rPr lang="it-IT" sz="1500" dirty="0" smtClean="0">
                <a:latin typeface="Verdana" pitchFamily="34" charset="0"/>
                <a:ea typeface="Verdana" pitchFamily="34" charset="0"/>
              </a:rPr>
              <a:t> e </a:t>
            </a:r>
            <a:r>
              <a:rPr lang="it-IT" sz="1500" b="1" dirty="0" smtClean="0">
                <a:latin typeface="Verdana" pitchFamily="34" charset="0"/>
                <a:ea typeface="Verdana" pitchFamily="34" charset="0"/>
              </a:rPr>
              <a:t>miscele</a:t>
            </a:r>
            <a:r>
              <a:rPr lang="it-IT" sz="1500" dirty="0" smtClean="0">
                <a:latin typeface="Verdana" pitchFamily="34" charset="0"/>
                <a:ea typeface="Verdana" pitchFamily="34" charset="0"/>
              </a:rPr>
              <a:t> in uso presso lo stabilimento (aggiornamento SDS ai sensi Regolamenti REACH e CLP.</a:t>
            </a:r>
          </a:p>
          <a:p>
            <a:pPr marL="266700" lvl="0" indent="-266700">
              <a:buClr>
                <a:srgbClr val="C00000"/>
              </a:buClr>
              <a:buFont typeface="Wingdings" pitchFamily="2" charset="2"/>
              <a:buChar char="q"/>
            </a:pPr>
            <a:r>
              <a:rPr lang="it-IT" sz="1500" b="1" dirty="0" smtClean="0">
                <a:latin typeface="Verdana" pitchFamily="34" charset="0"/>
                <a:ea typeface="Verdana" pitchFamily="34" charset="0"/>
              </a:rPr>
              <a:t>Analisi storica</a:t>
            </a:r>
            <a:r>
              <a:rPr lang="it-IT" sz="1500" dirty="0" smtClean="0">
                <a:latin typeface="Verdana" pitchFamily="34" charset="0"/>
                <a:ea typeface="Verdana" pitchFamily="34" charset="0"/>
              </a:rPr>
              <a:t> relativa agli incidenti/quasi incidenti occorsi negli ultimi 5 anni.</a:t>
            </a:r>
          </a:p>
          <a:p>
            <a:pPr marL="266700" indent="-266700">
              <a:buClr>
                <a:srgbClr val="C00000"/>
              </a:buClr>
              <a:buFont typeface="Wingdings" pitchFamily="2" charset="2"/>
              <a:buChar char="q"/>
            </a:pPr>
            <a:r>
              <a:rPr lang="it-IT" sz="1500" dirty="0" smtClean="0">
                <a:latin typeface="Verdana" pitchFamily="34" charset="0"/>
                <a:ea typeface="Verdana" pitchFamily="34" charset="0"/>
              </a:rPr>
              <a:t>Analisi degli </a:t>
            </a:r>
            <a:r>
              <a:rPr lang="it-IT" sz="1500" b="1" dirty="0" smtClean="0">
                <a:latin typeface="Verdana" pitchFamily="34" charset="0"/>
                <a:ea typeface="Verdana" pitchFamily="34" charset="0"/>
              </a:rPr>
              <a:t>eventi naturali</a:t>
            </a:r>
            <a:r>
              <a:rPr lang="it-IT" sz="1500" dirty="0" smtClean="0">
                <a:latin typeface="Verdana" pitchFamily="34" charset="0"/>
                <a:ea typeface="Verdana" pitchFamily="34" charset="0"/>
              </a:rPr>
              <a:t>, approfondendo il rischio degli effetti domino (NATECH).</a:t>
            </a:r>
            <a:endParaRPr lang="it-IT" sz="15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8" name="Gallone 7"/>
          <p:cNvSpPr/>
          <p:nvPr/>
        </p:nvSpPr>
        <p:spPr>
          <a:xfrm rot="5400000">
            <a:off x="4376936" y="5373216"/>
            <a:ext cx="720080" cy="576064"/>
          </a:xfrm>
          <a:prstGeom prst="chevron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640632" y="6093296"/>
            <a:ext cx="634660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Rivalutazione </a:t>
            </a:r>
            <a:r>
              <a:rPr lang="it-IT" sz="2800" b="1" u="sng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analisi di rischio</a:t>
            </a:r>
            <a:endParaRPr lang="it-IT" sz="2800" b="1" u="sng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59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>
            <a:normAutofit fontScale="90000"/>
          </a:bodyPr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776536" y="1196752"/>
            <a:ext cx="8352928" cy="46474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latin typeface="Verdana" pitchFamily="34" charset="0"/>
                <a:ea typeface="Verdana" pitchFamily="34" charset="0"/>
              </a:rPr>
              <a:t>Principali elementi caratterizzanti l’aggiornamento:</a:t>
            </a:r>
          </a:p>
          <a:p>
            <a:endParaRPr lang="it-IT" dirty="0">
              <a:latin typeface="Verdana" pitchFamily="34" charset="0"/>
              <a:ea typeface="Verdana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it-IT" dirty="0" smtClean="0">
                <a:latin typeface="Verdana" pitchFamily="34" charset="0"/>
                <a:ea typeface="Verdana" pitchFamily="34" charset="0"/>
              </a:rPr>
              <a:t>Aggiornamento degli alberi di guasto riconducibili  a deviazioni di processo</a:t>
            </a:r>
          </a:p>
          <a:p>
            <a:pPr marL="742898" lvl="1" indent="-285750">
              <a:buFont typeface="Wingdings" panose="05000000000000000000" pitchFamily="2" charset="2"/>
              <a:buChar char="§"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Uniformazione dei ratei di guasto dei componenti</a:t>
            </a:r>
          </a:p>
          <a:p>
            <a:pPr marL="742898" lvl="1" indent="-285750">
              <a:buFont typeface="Wingdings" panose="05000000000000000000" pitchFamily="2" charset="2"/>
              <a:buChar char="§"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Allineamento dei tempi di controllo dei componenti alla realtà impiantistica</a:t>
            </a:r>
          </a:p>
          <a:p>
            <a:pPr marL="742898" lvl="1" indent="-285750">
              <a:buFont typeface="Wingdings" panose="05000000000000000000" pitchFamily="2" charset="2"/>
              <a:buChar char="§"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Utilizzo degli esiti della analisi </a:t>
            </a:r>
            <a:r>
              <a:rPr lang="it-IT" sz="1600" dirty="0" err="1" smtClean="0">
                <a:latin typeface="Verdana" pitchFamily="34" charset="0"/>
                <a:ea typeface="Verdana" pitchFamily="34" charset="0"/>
              </a:rPr>
              <a:t>Hazop</a:t>
            </a:r>
            <a:r>
              <a:rPr lang="it-IT" sz="1600" dirty="0" smtClean="0">
                <a:latin typeface="Verdana" pitchFamily="34" charset="0"/>
                <a:ea typeface="Verdana" pitchFamily="34" charset="0"/>
              </a:rPr>
              <a:t> ultimamente condotte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it-IT" sz="1600" dirty="0">
              <a:latin typeface="Verdana" pitchFamily="34" charset="0"/>
              <a:ea typeface="Verdana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it-IT" dirty="0" smtClean="0">
                <a:latin typeface="Verdana" pitchFamily="34" charset="0"/>
                <a:ea typeface="Verdana" pitchFamily="34" charset="0"/>
              </a:rPr>
              <a:t>Adozione degli output delle analisi RBI per l’identificazione delle rotture random più probabili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it-IT" dirty="0">
              <a:latin typeface="Verdana" pitchFamily="34" charset="0"/>
              <a:ea typeface="Verdana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it-IT" dirty="0" smtClean="0">
                <a:latin typeface="Verdana" pitchFamily="34" charset="0"/>
                <a:ea typeface="Verdana" pitchFamily="34" charset="0"/>
              </a:rPr>
              <a:t>Modellizzazione avanzata degli effetti da tsunami sugli impianti Nord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it-IT" dirty="0">
              <a:latin typeface="Verdana" pitchFamily="34" charset="0"/>
              <a:ea typeface="Verdana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it-IT" dirty="0" smtClean="0">
                <a:latin typeface="Verdana" pitchFamily="34" charset="0"/>
                <a:ea typeface="Verdana" pitchFamily="34" charset="0"/>
              </a:rPr>
              <a:t>Recepimento degli esiti delle ultime verifiche sismiche presso gli impianti Nord </a:t>
            </a:r>
            <a:endParaRPr lang="it-IT" dirty="0"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llout con frecce a sinistra/destra 4"/>
          <p:cNvSpPr/>
          <p:nvPr/>
        </p:nvSpPr>
        <p:spPr>
          <a:xfrm>
            <a:off x="2432720" y="1124744"/>
            <a:ext cx="4176464" cy="646331"/>
          </a:xfrm>
          <a:prstGeom prst="leftRight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Analisi </a:t>
            </a:r>
            <a:r>
              <a:rPr lang="it-IT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dI</a:t>
            </a:r>
            <a:r>
              <a:rPr lang="it-IT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 rischio</a:t>
            </a: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776535" y="404664"/>
            <a:ext cx="8661783" cy="4104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561948" y="1268760"/>
            <a:ext cx="1654748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Rotture </a:t>
            </a:r>
            <a:r>
              <a:rPr lang="it-IT" sz="1400" dirty="0" err="1" smtClean="0">
                <a:latin typeface="Verdana" pitchFamily="34" charset="0"/>
                <a:ea typeface="Verdana" pitchFamily="34" charset="0"/>
              </a:rPr>
              <a:t>Random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6897216" y="1268760"/>
            <a:ext cx="2376264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Deviazioni di processo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416496" y="2123564"/>
            <a:ext cx="1944216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Esperienza storica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6825208" y="2204864"/>
            <a:ext cx="2880320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HAZOP (Analisi di Operabilità)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5" name="Gallone 14"/>
          <p:cNvSpPr/>
          <p:nvPr/>
        </p:nvSpPr>
        <p:spPr>
          <a:xfrm rot="5400000">
            <a:off x="1172580" y="1592797"/>
            <a:ext cx="432048" cy="504056"/>
          </a:xfrm>
          <a:prstGeom prst="chevr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>
              <a:solidFill>
                <a:schemeClr val="tx1"/>
              </a:solidFill>
            </a:endParaRPr>
          </a:p>
        </p:txBody>
      </p:sp>
      <p:sp>
        <p:nvSpPr>
          <p:cNvPr id="16" name="Gallone 15"/>
          <p:cNvSpPr/>
          <p:nvPr/>
        </p:nvSpPr>
        <p:spPr>
          <a:xfrm rot="5400000">
            <a:off x="7869324" y="1592796"/>
            <a:ext cx="432048" cy="504056"/>
          </a:xfrm>
          <a:prstGeom prst="chevr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>
              <a:solidFill>
                <a:schemeClr val="tx1"/>
              </a:solidFill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3224808" y="1988840"/>
            <a:ext cx="2736304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Individuazione</a:t>
            </a:r>
            <a:br>
              <a:rPr lang="it-IT" sz="1400" dirty="0" smtClean="0">
                <a:latin typeface="Verdana" pitchFamily="34" charset="0"/>
                <a:ea typeface="Verdana" pitchFamily="34" charset="0"/>
              </a:rPr>
            </a:br>
            <a:r>
              <a:rPr lang="it-IT" sz="1400" dirty="0" smtClean="0">
                <a:latin typeface="Verdana" pitchFamily="34" charset="0"/>
                <a:ea typeface="Verdana" pitchFamily="34" charset="0"/>
              </a:rPr>
              <a:t>IPOTESI INDCIDENTALI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0" name="Freccia a destra 19"/>
          <p:cNvSpPr/>
          <p:nvPr/>
        </p:nvSpPr>
        <p:spPr>
          <a:xfrm>
            <a:off x="2432720" y="2132857"/>
            <a:ext cx="792088" cy="28803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22" name="CasellaDiTesto 21"/>
          <p:cNvSpPr txBox="1"/>
          <p:nvPr/>
        </p:nvSpPr>
        <p:spPr>
          <a:xfrm>
            <a:off x="3224808" y="2708920"/>
            <a:ext cx="2736304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Definizione frequenze di accadimento (</a:t>
            </a:r>
            <a:r>
              <a:rPr lang="it-IT" sz="1400" dirty="0" err="1" smtClean="0">
                <a:latin typeface="Verdana" pitchFamily="34" charset="0"/>
                <a:ea typeface="Verdana" pitchFamily="34" charset="0"/>
              </a:rPr>
              <a:t>occ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/anno)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416496" y="2852936"/>
            <a:ext cx="1944216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Banche dati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7041232" y="2862229"/>
            <a:ext cx="2160240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Alberi dei guasti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9" name="Freccia in giù 28"/>
          <p:cNvSpPr/>
          <p:nvPr/>
        </p:nvSpPr>
        <p:spPr>
          <a:xfrm>
            <a:off x="1280592" y="2492896"/>
            <a:ext cx="288032" cy="36004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" name="Freccia in giù 29"/>
          <p:cNvSpPr/>
          <p:nvPr/>
        </p:nvSpPr>
        <p:spPr>
          <a:xfrm>
            <a:off x="7977336" y="2492896"/>
            <a:ext cx="288032" cy="36004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Freccia a destra 30"/>
          <p:cNvSpPr/>
          <p:nvPr/>
        </p:nvSpPr>
        <p:spPr>
          <a:xfrm flipH="1">
            <a:off x="5961112" y="2132857"/>
            <a:ext cx="792088" cy="28803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32" name="Freccia a destra 31"/>
          <p:cNvSpPr/>
          <p:nvPr/>
        </p:nvSpPr>
        <p:spPr>
          <a:xfrm>
            <a:off x="2432720" y="2852937"/>
            <a:ext cx="792088" cy="28803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33" name="Freccia a destra 32"/>
          <p:cNvSpPr/>
          <p:nvPr/>
        </p:nvSpPr>
        <p:spPr>
          <a:xfrm flipH="1">
            <a:off x="5961112" y="2852937"/>
            <a:ext cx="792088" cy="28803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34" name="CasellaDiTesto 33"/>
          <p:cNvSpPr txBox="1"/>
          <p:nvPr/>
        </p:nvSpPr>
        <p:spPr>
          <a:xfrm>
            <a:off x="3224808" y="3861048"/>
            <a:ext cx="2736304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Definizione tipologia</a:t>
            </a:r>
            <a:br>
              <a:rPr lang="it-IT" sz="1400" dirty="0" smtClean="0">
                <a:latin typeface="Verdana" pitchFamily="34" charset="0"/>
                <a:ea typeface="Verdana" pitchFamily="34" charset="0"/>
              </a:rPr>
            </a:br>
            <a:r>
              <a:rPr lang="it-IT" sz="1400" dirty="0" smtClean="0">
                <a:latin typeface="Verdana" pitchFamily="34" charset="0"/>
                <a:ea typeface="Verdana" pitchFamily="34" charset="0"/>
              </a:rPr>
              <a:t>SCENARI INCIDENTALI 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35" name="Freccia in giù 34"/>
          <p:cNvSpPr/>
          <p:nvPr/>
        </p:nvSpPr>
        <p:spPr>
          <a:xfrm>
            <a:off x="4376936" y="3284984"/>
            <a:ext cx="504056" cy="504056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CasellaDiTesto 35"/>
          <p:cNvSpPr txBox="1"/>
          <p:nvPr/>
        </p:nvSpPr>
        <p:spPr>
          <a:xfrm>
            <a:off x="5025008" y="3356992"/>
            <a:ext cx="2376264" cy="430887"/>
          </a:xfrm>
          <a:prstGeom prst="rect">
            <a:avLst/>
          </a:prstGeom>
          <a:noFill/>
          <a:ln w="25400"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>
                <a:latin typeface="Verdana" pitchFamily="34" charset="0"/>
                <a:ea typeface="Verdana" pitchFamily="34" charset="0"/>
              </a:rPr>
              <a:t>Sulla base delle caratteristiche chimico-fisiche delle sostanze</a:t>
            </a:r>
            <a:endParaRPr lang="it-IT" sz="11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37" name="CasellaDiTesto 36"/>
          <p:cNvSpPr txBox="1"/>
          <p:nvPr/>
        </p:nvSpPr>
        <p:spPr>
          <a:xfrm>
            <a:off x="2360712" y="4941168"/>
            <a:ext cx="4536504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Definizione frequenze di accadimento (</a:t>
            </a:r>
            <a:r>
              <a:rPr lang="it-IT" sz="1400" dirty="0" err="1" smtClean="0">
                <a:latin typeface="Verdana" pitchFamily="34" charset="0"/>
                <a:ea typeface="Verdana" pitchFamily="34" charset="0"/>
              </a:rPr>
              <a:t>occ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/anno) degli SCENARI INCIDENTALI 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38" name="Freccia in giù 37"/>
          <p:cNvSpPr/>
          <p:nvPr/>
        </p:nvSpPr>
        <p:spPr>
          <a:xfrm>
            <a:off x="4376936" y="4437112"/>
            <a:ext cx="504056" cy="504056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9" name="CasellaDiTesto 38"/>
          <p:cNvSpPr txBox="1"/>
          <p:nvPr/>
        </p:nvSpPr>
        <p:spPr>
          <a:xfrm>
            <a:off x="5097016" y="4437112"/>
            <a:ext cx="2376264" cy="430887"/>
          </a:xfrm>
          <a:prstGeom prst="rect">
            <a:avLst/>
          </a:prstGeom>
          <a:noFill/>
          <a:ln w="25400"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>
                <a:latin typeface="Verdana" pitchFamily="34" charset="0"/>
                <a:ea typeface="Verdana" pitchFamily="34" charset="0"/>
              </a:rPr>
              <a:t>Applicazione della tecnica dell’Albero degli Eventi</a:t>
            </a:r>
            <a:endParaRPr lang="it-IT" sz="11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41" name="CasellaDiTesto 40"/>
          <p:cNvSpPr txBox="1"/>
          <p:nvPr/>
        </p:nvSpPr>
        <p:spPr>
          <a:xfrm>
            <a:off x="2360712" y="6021288"/>
            <a:ext cx="4536504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Modellazione delle conseguenze degli</a:t>
            </a:r>
          </a:p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SCENARI INCIDENTALI 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42" name="Freccia in giù 41"/>
          <p:cNvSpPr/>
          <p:nvPr/>
        </p:nvSpPr>
        <p:spPr>
          <a:xfrm>
            <a:off x="4376936" y="5517232"/>
            <a:ext cx="504056" cy="504056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3" name="CasellaDiTesto 42"/>
          <p:cNvSpPr txBox="1"/>
          <p:nvPr/>
        </p:nvSpPr>
        <p:spPr>
          <a:xfrm>
            <a:off x="5097016" y="5615662"/>
            <a:ext cx="2376264" cy="261610"/>
          </a:xfrm>
          <a:prstGeom prst="rect">
            <a:avLst/>
          </a:prstGeom>
          <a:noFill/>
          <a:ln w="25400"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dirty="0" smtClean="0">
                <a:latin typeface="Verdana" pitchFamily="34" charset="0"/>
                <a:ea typeface="Verdana" pitchFamily="34" charset="0"/>
              </a:rPr>
              <a:t>Modelli fisico-matematici</a:t>
            </a:r>
            <a:endParaRPr lang="it-IT" sz="1100" dirty="0"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>
            <a:normAutofit fontScale="90000"/>
          </a:bodyPr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Callout con freccia in giù 9"/>
          <p:cNvSpPr/>
          <p:nvPr/>
        </p:nvSpPr>
        <p:spPr>
          <a:xfrm>
            <a:off x="3008784" y="1247849"/>
            <a:ext cx="3960440" cy="707231"/>
          </a:xfrm>
          <a:prstGeom prst="downArrow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Indice degli argomenti</a:t>
            </a:r>
            <a:endParaRPr lang="it-IT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064568" y="2194986"/>
            <a:ext cx="7848872" cy="369331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8775" indent="-358775">
              <a:buFont typeface="Wingdings" pitchFamily="2" charset="2"/>
              <a:buChar char="q"/>
            </a:pPr>
            <a:r>
              <a:rPr lang="it-IT" dirty="0" smtClean="0"/>
              <a:t>Riferimenti normativi: le Direttive Seveso, origine ed evoluzione. </a:t>
            </a:r>
          </a:p>
          <a:p>
            <a:pPr marL="358775" indent="-358775">
              <a:buFont typeface="Wingdings" pitchFamily="2" charset="2"/>
              <a:buChar char="q"/>
            </a:pPr>
            <a:endParaRPr lang="it-IT" dirty="0" smtClean="0"/>
          </a:p>
          <a:p>
            <a:pPr marL="358775" indent="-358775">
              <a:buFont typeface="Wingdings" pitchFamily="2" charset="2"/>
              <a:buChar char="q"/>
            </a:pPr>
            <a:r>
              <a:rPr lang="it-IT" dirty="0" smtClean="0"/>
              <a:t>Decreto Legislativo 105/15 (Seveso III): criteri di assoggettabilità</a:t>
            </a:r>
            <a:br>
              <a:rPr lang="it-IT" dirty="0" smtClean="0"/>
            </a:br>
            <a:r>
              <a:rPr lang="it-IT" dirty="0" smtClean="0"/>
              <a:t>ed adempimenti normativi.</a:t>
            </a:r>
          </a:p>
          <a:p>
            <a:pPr marL="358775" indent="-358775">
              <a:buFont typeface="Wingdings" pitchFamily="2" charset="2"/>
              <a:buChar char="q"/>
            </a:pPr>
            <a:endParaRPr lang="it-IT" dirty="0" smtClean="0"/>
          </a:p>
          <a:p>
            <a:pPr marL="358775" indent="-358775">
              <a:buFont typeface="Wingdings" pitchFamily="2" charset="2"/>
              <a:buChar char="q"/>
            </a:pPr>
            <a:r>
              <a:rPr lang="it-IT" dirty="0" smtClean="0"/>
              <a:t>L’analisi del rischio industriale: il Rapporto di Sicurezza.</a:t>
            </a:r>
          </a:p>
          <a:p>
            <a:pPr marL="358775" indent="-358775">
              <a:buFont typeface="Wingdings" pitchFamily="2" charset="2"/>
              <a:buChar char="q"/>
            </a:pPr>
            <a:endParaRPr lang="it-IT" dirty="0" smtClean="0"/>
          </a:p>
          <a:p>
            <a:pPr marL="358775" indent="-358775">
              <a:buFont typeface="Wingdings" pitchFamily="2" charset="2"/>
              <a:buChar char="q"/>
            </a:pPr>
            <a:r>
              <a:rPr lang="it-IT" dirty="0" smtClean="0"/>
              <a:t>Criteri e metodologie dell’analisi di rischio.</a:t>
            </a:r>
          </a:p>
          <a:p>
            <a:pPr marL="358775" indent="-358775">
              <a:buFont typeface="Wingdings" pitchFamily="2" charset="2"/>
              <a:buChar char="q"/>
            </a:pPr>
            <a:endParaRPr lang="it-IT" dirty="0" smtClean="0"/>
          </a:p>
          <a:p>
            <a:pPr marL="358775" indent="-358775">
              <a:buFont typeface="Wingdings" pitchFamily="2" charset="2"/>
              <a:buChar char="q"/>
            </a:pPr>
            <a:r>
              <a:rPr lang="it-IT" dirty="0" smtClean="0"/>
              <a:t>Risultati dell’analisi di rischio: scenari incidentali, analisi NATECH, compatibilità territoriale, effetti domino.</a:t>
            </a:r>
          </a:p>
          <a:p>
            <a:pPr marL="358775" indent="-358775">
              <a:buFont typeface="Wingdings" pitchFamily="2" charset="2"/>
              <a:buChar char="q"/>
            </a:pPr>
            <a:endParaRPr lang="it-IT" dirty="0" smtClean="0"/>
          </a:p>
          <a:p>
            <a:pPr marL="358775" indent="-358775">
              <a:buFont typeface="Wingdings" pitchFamily="2" charset="2"/>
              <a:buChar char="q"/>
            </a:pPr>
            <a:r>
              <a:rPr lang="it-IT" dirty="0" smtClean="0"/>
              <a:t>Rapporto di Sicurezza e Piani di Emergenza di Reparto.</a:t>
            </a:r>
            <a:endParaRPr lang="it-IT" dirty="0"/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/>
          <p:cNvSpPr txBox="1"/>
          <p:nvPr/>
        </p:nvSpPr>
        <p:spPr>
          <a:xfrm>
            <a:off x="416496" y="1700808"/>
            <a:ext cx="9001753" cy="4608954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68288" indent="-268288" algn="just" eaLnBrk="1" hangingPunct="1">
              <a:spcBef>
                <a:spcPts val="900"/>
              </a:spcBef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it-IT" sz="1600" dirty="0">
                <a:ea typeface="Verdana" pitchFamily="34" charset="0"/>
                <a:cs typeface="Verdana" pitchFamily="34" charset="0"/>
              </a:rPr>
              <a:t>La </a:t>
            </a:r>
            <a:r>
              <a:rPr lang="it-IT" sz="1600" b="1" u="sng" dirty="0">
                <a:ea typeface="Verdana" pitchFamily="34" charset="0"/>
                <a:cs typeface="Verdana" pitchFamily="34" charset="0"/>
              </a:rPr>
              <a:t>definizione delle cause iniziatrici</a:t>
            </a:r>
            <a:r>
              <a:rPr lang="it-IT" sz="1600" b="1" dirty="0">
                <a:ea typeface="Verdana" pitchFamily="34" charset="0"/>
                <a:cs typeface="Verdana" pitchFamily="34" charset="0"/>
              </a:rPr>
              <a:t> </a:t>
            </a:r>
            <a:r>
              <a:rPr lang="it-IT" sz="1600" dirty="0">
                <a:ea typeface="Verdana" pitchFamily="34" charset="0"/>
                <a:cs typeface="Verdana" pitchFamily="34" charset="0"/>
              </a:rPr>
              <a:t>di eventi incidentali viene effettuata sulla base della identificazione degli </a:t>
            </a:r>
            <a:r>
              <a:rPr lang="it-IT" sz="1600" b="1" u="sng" dirty="0">
                <a:ea typeface="Verdana" pitchFamily="34" charset="0"/>
                <a:cs typeface="Verdana" pitchFamily="34" charset="0"/>
              </a:rPr>
              <a:t>eventi riconducibili </a:t>
            </a:r>
            <a:r>
              <a:rPr lang="it-IT" sz="1600" b="1" u="sng" dirty="0" smtClean="0">
                <a:ea typeface="Verdana" pitchFamily="34" charset="0"/>
                <a:cs typeface="Verdana" pitchFamily="34" charset="0"/>
              </a:rPr>
              <a:t>a</a:t>
            </a:r>
            <a:r>
              <a:rPr lang="it-IT" sz="1600" dirty="0" smtClean="0">
                <a:ea typeface="Verdana" pitchFamily="34" charset="0"/>
                <a:cs typeface="Verdana" pitchFamily="34" charset="0"/>
              </a:rPr>
              <a:t>:</a:t>
            </a:r>
          </a:p>
          <a:p>
            <a:pPr marL="538163" indent="-269875" algn="just">
              <a:spcBef>
                <a:spcPts val="900"/>
              </a:spcBef>
              <a:buClr>
                <a:schemeClr val="accent2"/>
              </a:buClr>
              <a:buFont typeface="Wingdings" pitchFamily="2" charset="2"/>
              <a:buChar char="ü"/>
              <a:defRPr/>
            </a:pPr>
            <a:r>
              <a:rPr lang="it-IT" sz="1600" b="1" dirty="0" smtClean="0">
                <a:ea typeface="Verdana" pitchFamily="34" charset="0"/>
                <a:cs typeface="Verdana" pitchFamily="34" charset="0"/>
              </a:rPr>
              <a:t>deviazioni di processo: </a:t>
            </a:r>
            <a:r>
              <a:rPr lang="it-IT" sz="1600" dirty="0" smtClean="0">
                <a:ea typeface="Verdana" pitchFamily="34" charset="0"/>
                <a:cs typeface="Verdana" pitchFamily="34" charset="0"/>
              </a:rPr>
              <a:t>l’analisi degli eventi indesiderati ipotizzabili viene effettuata mediante un’Analisi di Operabilità (</a:t>
            </a:r>
            <a:r>
              <a:rPr lang="it-IT" sz="1600" dirty="0" err="1" smtClean="0">
                <a:ea typeface="Verdana" pitchFamily="34" charset="0"/>
                <a:cs typeface="Verdana" pitchFamily="34" charset="0"/>
              </a:rPr>
              <a:t>Hazard</a:t>
            </a:r>
            <a:r>
              <a:rPr lang="it-IT" sz="1600" dirty="0" smtClean="0">
                <a:ea typeface="Verdana" pitchFamily="34" charset="0"/>
                <a:cs typeface="Verdana" pitchFamily="34" charset="0"/>
              </a:rPr>
              <a:t> and </a:t>
            </a:r>
            <a:r>
              <a:rPr lang="it-IT" sz="1600" dirty="0" err="1" smtClean="0">
                <a:ea typeface="Verdana" pitchFamily="34" charset="0"/>
                <a:cs typeface="Verdana" pitchFamily="34" charset="0"/>
              </a:rPr>
              <a:t>Operability</a:t>
            </a:r>
            <a:r>
              <a:rPr lang="it-IT" sz="1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it-IT" sz="1600" dirty="0" err="1" smtClean="0">
                <a:ea typeface="Verdana" pitchFamily="34" charset="0"/>
                <a:cs typeface="Verdana" pitchFamily="34" charset="0"/>
              </a:rPr>
              <a:t>Analysis</a:t>
            </a:r>
            <a:r>
              <a:rPr lang="it-IT" sz="1600" dirty="0" smtClean="0">
                <a:ea typeface="Verdana" pitchFamily="34" charset="0"/>
                <a:cs typeface="Verdana" pitchFamily="34" charset="0"/>
              </a:rPr>
              <a:t>, </a:t>
            </a:r>
            <a:r>
              <a:rPr lang="it-IT" sz="1600" b="1" dirty="0" err="1" smtClean="0">
                <a:solidFill>
                  <a:schemeClr val="accent2"/>
                </a:solidFill>
                <a:ea typeface="Verdana" pitchFamily="34" charset="0"/>
                <a:cs typeface="Verdana" pitchFamily="34" charset="0"/>
              </a:rPr>
              <a:t>HazOp</a:t>
            </a:r>
            <a:r>
              <a:rPr lang="it-IT" sz="1600" dirty="0" smtClean="0">
                <a:ea typeface="Verdana" pitchFamily="34" charset="0"/>
                <a:cs typeface="Verdana" pitchFamily="34" charset="0"/>
              </a:rPr>
              <a:t>);</a:t>
            </a:r>
          </a:p>
          <a:p>
            <a:pPr marL="538163" indent="-269875" algn="just">
              <a:spcBef>
                <a:spcPts val="900"/>
              </a:spcBef>
              <a:buClr>
                <a:schemeClr val="accent2"/>
              </a:buClr>
              <a:buFont typeface="Wingdings" pitchFamily="2" charset="2"/>
              <a:buChar char="ü"/>
              <a:defRPr/>
            </a:pPr>
            <a:r>
              <a:rPr lang="it-IT" sz="1600" b="1" dirty="0" smtClean="0">
                <a:ea typeface="Verdana" pitchFamily="34" charset="0"/>
                <a:cs typeface="Verdana" pitchFamily="34" charset="0"/>
              </a:rPr>
              <a:t>rotture </a:t>
            </a:r>
            <a:r>
              <a:rPr lang="it-IT" sz="1600" b="1" dirty="0" err="1" smtClean="0">
                <a:ea typeface="Verdana" pitchFamily="34" charset="0"/>
                <a:cs typeface="Verdana" pitchFamily="34" charset="0"/>
              </a:rPr>
              <a:t>random</a:t>
            </a:r>
            <a:r>
              <a:rPr lang="it-IT" sz="1600" dirty="0" smtClean="0">
                <a:ea typeface="Verdana" pitchFamily="34" charset="0"/>
                <a:cs typeface="Verdana" pitchFamily="34" charset="0"/>
              </a:rPr>
              <a:t>: l’analisi viene effettuata sulla base dell’</a:t>
            </a:r>
            <a:r>
              <a:rPr lang="it-IT" sz="1600" b="1" dirty="0" smtClean="0">
                <a:solidFill>
                  <a:schemeClr val="accent2"/>
                </a:solidFill>
                <a:ea typeface="Verdana" pitchFamily="34" charset="0"/>
                <a:cs typeface="Verdana" pitchFamily="34" charset="0"/>
              </a:rPr>
              <a:t>Analisi Storica </a:t>
            </a:r>
            <a:r>
              <a:rPr lang="it-IT" sz="1600" dirty="0" smtClean="0">
                <a:ea typeface="Verdana" pitchFamily="34" charset="0"/>
                <a:cs typeface="Verdana" pitchFamily="34" charset="0"/>
              </a:rPr>
              <a:t>ottenuta da banche dati/esperienza storica per </a:t>
            </a:r>
            <a:r>
              <a:rPr lang="it-IT" sz="1600" dirty="0">
                <a:ea typeface="Verdana" pitchFamily="34" charset="0"/>
                <a:cs typeface="Verdana" pitchFamily="34" charset="0"/>
              </a:rPr>
              <a:t>installazioni similari per </a:t>
            </a:r>
            <a:r>
              <a:rPr lang="it-IT" sz="1600" dirty="0" smtClean="0">
                <a:ea typeface="Verdana" pitchFamily="34" charset="0"/>
                <a:cs typeface="Verdana" pitchFamily="34" charset="0"/>
              </a:rPr>
              <a:t>processo.</a:t>
            </a:r>
            <a:endParaRPr lang="it-IT" sz="1600" dirty="0">
              <a:ea typeface="Verdana" pitchFamily="34" charset="0"/>
              <a:cs typeface="Verdana" pitchFamily="34" charset="0"/>
            </a:endParaRPr>
          </a:p>
          <a:p>
            <a:pPr marL="268288" indent="-268288" algn="just">
              <a:spcBef>
                <a:spcPts val="900"/>
              </a:spcBef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it-IT" sz="1600" dirty="0" smtClean="0">
                <a:ea typeface="Verdana" pitchFamily="34" charset="0"/>
                <a:cs typeface="Verdana" pitchFamily="34" charset="0"/>
              </a:rPr>
              <a:t>Per </a:t>
            </a:r>
            <a:r>
              <a:rPr lang="it-IT" sz="1600" dirty="0">
                <a:ea typeface="Verdana" pitchFamily="34" charset="0"/>
                <a:cs typeface="Verdana" pitchFamily="34" charset="0"/>
              </a:rPr>
              <a:t>gli eventi incidentali che vengono individuati mediante l’analisi </a:t>
            </a:r>
            <a:r>
              <a:rPr lang="it-IT" sz="1600" dirty="0" err="1" smtClean="0">
                <a:ea typeface="Verdana" pitchFamily="34" charset="0"/>
                <a:cs typeface="Verdana" pitchFamily="34" charset="0"/>
              </a:rPr>
              <a:t>HazOp</a:t>
            </a:r>
            <a:r>
              <a:rPr lang="it-IT" sz="1600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it-IT" sz="1600" dirty="0">
                <a:ea typeface="Verdana" pitchFamily="34" charset="0"/>
                <a:cs typeface="Verdana" pitchFamily="34" charset="0"/>
              </a:rPr>
              <a:t>si procede alla </a:t>
            </a:r>
            <a:r>
              <a:rPr lang="it-IT" sz="1600" b="1" u="sng" dirty="0">
                <a:ea typeface="Verdana" pitchFamily="34" charset="0"/>
                <a:cs typeface="Verdana" pitchFamily="34" charset="0"/>
              </a:rPr>
              <a:t>stima della frequenza di </a:t>
            </a:r>
            <a:r>
              <a:rPr lang="it-IT" sz="1600" b="1" u="sng" dirty="0" smtClean="0">
                <a:ea typeface="Verdana" pitchFamily="34" charset="0"/>
                <a:cs typeface="Verdana" pitchFamily="34" charset="0"/>
              </a:rPr>
              <a:t>accadimenti</a:t>
            </a:r>
            <a:r>
              <a:rPr lang="it-IT" sz="1600" dirty="0" smtClean="0">
                <a:ea typeface="Verdana" pitchFamily="34" charset="0"/>
                <a:cs typeface="Verdana" pitchFamily="34" charset="0"/>
              </a:rPr>
              <a:t> mediante </a:t>
            </a:r>
            <a:r>
              <a:rPr lang="it-IT" sz="1600" dirty="0">
                <a:ea typeface="Verdana" pitchFamily="34" charset="0"/>
                <a:cs typeface="Verdana" pitchFamily="34" charset="0"/>
              </a:rPr>
              <a:t>l’elaborazione dei cosiddetti </a:t>
            </a:r>
            <a:r>
              <a:rPr lang="it-IT" sz="1600" b="1" dirty="0" smtClean="0">
                <a:solidFill>
                  <a:schemeClr val="accent2"/>
                </a:solidFill>
                <a:ea typeface="Verdana" pitchFamily="34" charset="0"/>
                <a:cs typeface="Verdana" pitchFamily="34" charset="0"/>
              </a:rPr>
              <a:t>Alberi </a:t>
            </a:r>
            <a:r>
              <a:rPr lang="it-IT" sz="1600" b="1" dirty="0">
                <a:solidFill>
                  <a:schemeClr val="accent2"/>
                </a:solidFill>
                <a:ea typeface="Verdana" pitchFamily="34" charset="0"/>
                <a:cs typeface="Verdana" pitchFamily="34" charset="0"/>
              </a:rPr>
              <a:t>di Guasto </a:t>
            </a:r>
            <a:r>
              <a:rPr lang="it-IT" sz="16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(</a:t>
            </a:r>
            <a:r>
              <a:rPr lang="it-IT" sz="1600" dirty="0" smtClean="0">
                <a:ea typeface="Verdana" pitchFamily="34" charset="0"/>
                <a:cs typeface="Verdana" pitchFamily="34" charset="0"/>
              </a:rPr>
              <a:t>Fault </a:t>
            </a:r>
            <a:r>
              <a:rPr lang="it-IT" sz="1600" dirty="0" err="1" smtClean="0">
                <a:ea typeface="Verdana" pitchFamily="34" charset="0"/>
                <a:cs typeface="Verdana" pitchFamily="34" charset="0"/>
              </a:rPr>
              <a:t>Trees</a:t>
            </a:r>
            <a:r>
              <a:rPr lang="it-IT" sz="1600" dirty="0" smtClean="0">
                <a:ea typeface="Verdana" pitchFamily="34" charset="0"/>
                <a:cs typeface="Verdana" pitchFamily="34" charset="0"/>
              </a:rPr>
              <a:t>), ovvero una </a:t>
            </a:r>
            <a:r>
              <a:rPr lang="it-IT" sz="1600" dirty="0">
                <a:ea typeface="Verdana" pitchFamily="34" charset="0"/>
                <a:cs typeface="Verdana" pitchFamily="34" charset="0"/>
              </a:rPr>
              <a:t>rappresentazione grafica delle relazioni logiche tra quegli eventi che, verificandosi in modo concatenato, comportano il realizzarsi </a:t>
            </a:r>
            <a:r>
              <a:rPr lang="it-IT" sz="1600" dirty="0" smtClean="0">
                <a:ea typeface="Verdana" pitchFamily="34" charset="0"/>
                <a:cs typeface="Verdana" pitchFamily="34" charset="0"/>
              </a:rPr>
              <a:t>dell’evento finale (scenario incidentale).</a:t>
            </a:r>
            <a:endParaRPr lang="it-IT" sz="1600" dirty="0">
              <a:ea typeface="Verdana" pitchFamily="34" charset="0"/>
              <a:cs typeface="Verdana" pitchFamily="34" charset="0"/>
            </a:endParaRPr>
          </a:p>
          <a:p>
            <a:pPr marL="268288" indent="-268288" algn="just" eaLnBrk="1" hangingPunct="1">
              <a:spcBef>
                <a:spcPts val="900"/>
              </a:spcBef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it-IT" sz="1600" dirty="0" smtClean="0">
                <a:ea typeface="Verdana" pitchFamily="34" charset="0"/>
                <a:cs typeface="Verdana" pitchFamily="34" charset="0"/>
              </a:rPr>
              <a:t>Ogni </a:t>
            </a:r>
            <a:r>
              <a:rPr lang="it-IT" sz="1600" b="1" u="sng" dirty="0" smtClean="0">
                <a:ea typeface="Verdana" pitchFamily="34" charset="0"/>
                <a:cs typeface="Verdana" pitchFamily="34" charset="0"/>
              </a:rPr>
              <a:t>evento di rilascio credibile</a:t>
            </a:r>
            <a:r>
              <a:rPr lang="it-IT" sz="1600" dirty="0" smtClean="0">
                <a:ea typeface="Verdana" pitchFamily="34" charset="0"/>
                <a:cs typeface="Verdana" pitchFamily="34" charset="0"/>
              </a:rPr>
              <a:t> viene quindi analizzato mediante </a:t>
            </a:r>
            <a:r>
              <a:rPr lang="it-IT" sz="1600" b="1" dirty="0" smtClean="0">
                <a:solidFill>
                  <a:schemeClr val="accent2"/>
                </a:solidFill>
                <a:ea typeface="Verdana" pitchFamily="34" charset="0"/>
                <a:cs typeface="Verdana" pitchFamily="34" charset="0"/>
              </a:rPr>
              <a:t>Albero degli Eventi </a:t>
            </a:r>
            <a:r>
              <a:rPr lang="it-IT" sz="1600" dirty="0" smtClean="0">
                <a:ea typeface="Verdana" pitchFamily="34" charset="0"/>
                <a:cs typeface="Verdana" pitchFamily="34" charset="0"/>
              </a:rPr>
              <a:t>per </a:t>
            </a:r>
            <a:r>
              <a:rPr lang="it-IT" sz="1600" b="1" u="sng" dirty="0" smtClean="0">
                <a:ea typeface="Verdana" pitchFamily="34" charset="0"/>
                <a:cs typeface="Verdana" pitchFamily="34" charset="0"/>
              </a:rPr>
              <a:t>valutare i possibili scenari incidentali</a:t>
            </a:r>
            <a:r>
              <a:rPr lang="it-IT" sz="16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it-IT" sz="1600" dirty="0" smtClean="0">
                <a:ea typeface="Verdana" pitchFamily="34" charset="0"/>
                <a:cs typeface="Verdana" pitchFamily="34" charset="0"/>
              </a:rPr>
              <a:t>derivanti dal rilascio e le relative frequenze di accadimento.</a:t>
            </a:r>
          </a:p>
          <a:p>
            <a:pPr marL="268288" indent="-268288" algn="just" eaLnBrk="1" hangingPunct="1">
              <a:spcBef>
                <a:spcPts val="900"/>
              </a:spcBef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it-IT" sz="1600" dirty="0" smtClean="0">
                <a:ea typeface="Verdana" pitchFamily="34" charset="0"/>
                <a:cs typeface="Verdana" pitchFamily="34" charset="0"/>
              </a:rPr>
              <a:t>Si procede quindi alla </a:t>
            </a:r>
            <a:r>
              <a:rPr lang="it-IT" sz="1600" b="1" u="sng" dirty="0" smtClean="0">
                <a:ea typeface="Verdana" pitchFamily="34" charset="0"/>
                <a:cs typeface="Verdana" pitchFamily="34" charset="0"/>
              </a:rPr>
              <a:t>modellazione delle conseguenze </a:t>
            </a:r>
            <a:r>
              <a:rPr lang="it-IT" sz="1600" dirty="0" smtClean="0">
                <a:ea typeface="Verdana" pitchFamily="34" charset="0"/>
                <a:cs typeface="Verdana" pitchFamily="34" charset="0"/>
              </a:rPr>
              <a:t>degli scenari incidentali </a:t>
            </a:r>
            <a:r>
              <a:rPr lang="it-IT" sz="1600" dirty="0" smtClean="0"/>
              <a:t>in termini di estensione dell’area soggetta a determinate intensità di rischio.</a:t>
            </a:r>
            <a:endParaRPr lang="it-IT" sz="1600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776535" y="404664"/>
            <a:ext cx="8661783" cy="4104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2936776" y="980728"/>
            <a:ext cx="431239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Per capire </a:t>
            </a:r>
            <a:r>
              <a:rPr lang="it-IT" sz="32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meglio…</a:t>
            </a:r>
            <a:r>
              <a:rPr lang="it-IT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endParaRPr lang="it-IT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776535" y="404664"/>
            <a:ext cx="8661783" cy="4104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sp>
        <p:nvSpPr>
          <p:cNvPr id="5" name="Rettangolo 4"/>
          <p:cNvSpPr/>
          <p:nvPr/>
        </p:nvSpPr>
        <p:spPr>
          <a:xfrm rot="1304525">
            <a:off x="5687529" y="860008"/>
            <a:ext cx="370165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Albero dei guasti - Esempio</a:t>
            </a:r>
            <a:endParaRPr lang="it-IT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270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4488" y="908720"/>
            <a:ext cx="5489569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tangolo 6"/>
          <p:cNvSpPr/>
          <p:nvPr/>
        </p:nvSpPr>
        <p:spPr>
          <a:xfrm>
            <a:off x="6465168" y="2348880"/>
            <a:ext cx="2679789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1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Impianto 300 </a:t>
            </a:r>
          </a:p>
          <a:p>
            <a:pPr algn="ctr"/>
            <a:r>
              <a:rPr lang="it-IT" sz="1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Ipotesi </a:t>
            </a:r>
            <a:r>
              <a:rPr lang="it-IT" sz="1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n°</a:t>
            </a:r>
            <a:r>
              <a:rPr lang="it-IT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 1 - Rilascio per sovrappressione gassosa D 101 </a:t>
            </a:r>
            <a:endParaRPr lang="it-IT" sz="1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6105128" y="3861048"/>
            <a:ext cx="3456384" cy="138499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In base alla concatenazione delle CAUSE e del MANCATO INTERVENTO DELLE PROTEZIONI,</a:t>
            </a:r>
          </a:p>
          <a:p>
            <a:pPr algn="ctr"/>
            <a:r>
              <a:rPr lang="it-IT" sz="1400" dirty="0" smtClean="0">
                <a:latin typeface="Verdana" pitchFamily="34" charset="0"/>
                <a:ea typeface="Verdana" pitchFamily="34" charset="0"/>
              </a:rPr>
              <a:t>la frequenza di accadimento dell’ipotesi incidentale è pari a</a:t>
            </a:r>
          </a:p>
          <a:p>
            <a:pPr algn="ctr"/>
            <a:r>
              <a:rPr lang="it-IT" sz="1400" b="1" dirty="0" smtClean="0"/>
              <a:t>ƒ = 3,52 10</a:t>
            </a:r>
            <a:r>
              <a:rPr lang="it-IT" sz="1400" b="1" baseline="30000" dirty="0" smtClean="0"/>
              <a:t>-5 </a:t>
            </a:r>
            <a:r>
              <a:rPr lang="it-IT" sz="1400" b="1" dirty="0" err="1" smtClean="0"/>
              <a:t>occ</a:t>
            </a:r>
            <a:r>
              <a:rPr lang="it-IT" sz="1400" b="1" dirty="0" smtClean="0"/>
              <a:t>/anno</a:t>
            </a:r>
            <a:r>
              <a:rPr lang="it-IT" sz="1400" dirty="0" smtClean="0"/>
              <a:t>.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9" name="Gallone 8"/>
          <p:cNvSpPr/>
          <p:nvPr/>
        </p:nvSpPr>
        <p:spPr>
          <a:xfrm rot="5400000">
            <a:off x="7653300" y="3465004"/>
            <a:ext cx="432048" cy="504056"/>
          </a:xfrm>
          <a:prstGeom prst="chevr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776535" y="404664"/>
            <a:ext cx="8661783" cy="4104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sp>
        <p:nvSpPr>
          <p:cNvPr id="5" name="Rettangolo 4"/>
          <p:cNvSpPr/>
          <p:nvPr/>
        </p:nvSpPr>
        <p:spPr>
          <a:xfrm rot="20484655">
            <a:off x="553600" y="1520504"/>
            <a:ext cx="394691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</a:rPr>
              <a:t>Albero degli eventi - Esempio</a:t>
            </a:r>
            <a:endParaRPr lang="it-IT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5313040" y="1124744"/>
            <a:ext cx="4032448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Impianto 300</a:t>
            </a:r>
          </a:p>
          <a:p>
            <a:pPr algn="ctr"/>
            <a:r>
              <a:rPr lang="it-IT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Scenario 1N - Rilascio da accoppiamenti flangiati per sovrappressione D101</a:t>
            </a:r>
            <a:br>
              <a:rPr lang="it-IT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</a:br>
            <a:r>
              <a:rPr lang="it-IT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(frequenza 3,52 10-5 </a:t>
            </a:r>
            <a:r>
              <a:rPr lang="it-IT" sz="1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occ</a:t>
            </a:r>
            <a:r>
              <a:rPr lang="it-IT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/anno)</a:t>
            </a:r>
          </a:p>
        </p:txBody>
      </p:sp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6576" y="3573016"/>
            <a:ext cx="754415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tangolo 6"/>
          <p:cNvSpPr/>
          <p:nvPr/>
        </p:nvSpPr>
        <p:spPr>
          <a:xfrm>
            <a:off x="776536" y="2780928"/>
            <a:ext cx="864096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t-IT" sz="1400" dirty="0" smtClean="0">
                <a:latin typeface="Verdana" pitchFamily="34" charset="0"/>
                <a:ea typeface="Verdana" pitchFamily="34" charset="0"/>
              </a:rPr>
              <a:t>Il rilascio dà origine a un rilascio di prodotto in fase liquida, la cui successiva evoluzione è rappresentata in termini di probabilità e frequenze attese nel seguente albero degli eventi: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9" name="Freccia curva 8"/>
          <p:cNvSpPr/>
          <p:nvPr/>
        </p:nvSpPr>
        <p:spPr>
          <a:xfrm rot="16200000" flipH="1">
            <a:off x="4196916" y="1736812"/>
            <a:ext cx="1080120" cy="864096"/>
          </a:xfrm>
          <a:prstGeom prst="ben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776535" y="404664"/>
            <a:ext cx="8661783" cy="4104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1928664" y="1124744"/>
            <a:ext cx="5976663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Quindi …</a:t>
            </a:r>
            <a:endParaRPr lang="it-IT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313040" y="4175209"/>
            <a:ext cx="4176464" cy="18158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1600" dirty="0" smtClean="0">
                <a:solidFill>
                  <a:schemeClr val="tx2"/>
                </a:solidFill>
                <a:latin typeface="Verdana" pitchFamily="34" charset="0"/>
                <a:ea typeface="Verdana" pitchFamily="34" charset="0"/>
              </a:rPr>
              <a:t>Tipologia di incidente rilevante (incendio, dispersione infiammabile, dispersione tossica, esplosione confinata, etc.) che si può verificare</a:t>
            </a:r>
            <a:br>
              <a:rPr lang="it-IT" sz="1600" dirty="0" smtClean="0">
                <a:solidFill>
                  <a:schemeClr val="tx2"/>
                </a:solidFill>
                <a:latin typeface="Verdana" pitchFamily="34" charset="0"/>
                <a:ea typeface="Verdana" pitchFamily="34" charset="0"/>
              </a:rPr>
            </a:br>
            <a:r>
              <a:rPr lang="it-IT" sz="1600" dirty="0" smtClean="0">
                <a:solidFill>
                  <a:schemeClr val="tx2"/>
                </a:solidFill>
                <a:latin typeface="Verdana" pitchFamily="34" charset="0"/>
                <a:ea typeface="Verdana" pitchFamily="34" charset="0"/>
              </a:rPr>
              <a:t>a seguito di un rilascio di sostanza</a:t>
            </a:r>
          </a:p>
          <a:p>
            <a:pPr algn="ctr"/>
            <a:r>
              <a:rPr lang="it-IT" sz="1600" dirty="0" smtClean="0">
                <a:solidFill>
                  <a:schemeClr val="tx2"/>
                </a:solidFill>
                <a:latin typeface="Verdana" pitchFamily="34" charset="0"/>
                <a:ea typeface="Verdana" pitchFamily="34" charset="0"/>
              </a:rPr>
              <a:t>in funzione delle sue caratteristiche chimico-fisiche e tossicologiche.</a:t>
            </a:r>
            <a:endParaRPr lang="it-IT" sz="1600" dirty="0">
              <a:solidFill>
                <a:schemeClr val="tx2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488504" y="4175209"/>
            <a:ext cx="4248472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1600" dirty="0" smtClean="0">
                <a:latin typeface="Verdana" pitchFamily="34" charset="0"/>
                <a:ea typeface="Verdana" pitchFamily="34" charset="0"/>
              </a:rPr>
              <a:t>Evento iniziatore di origine </a:t>
            </a:r>
            <a:r>
              <a:rPr lang="it-IT" sz="1600" dirty="0" err="1" smtClean="0">
                <a:latin typeface="Verdana" pitchFamily="34" charset="0"/>
                <a:ea typeface="Verdana" pitchFamily="34" charset="0"/>
              </a:rPr>
              <a:t>random</a:t>
            </a:r>
            <a:endParaRPr lang="it-IT" sz="1600" dirty="0" smtClean="0">
              <a:latin typeface="Verdana" pitchFamily="34" charset="0"/>
              <a:ea typeface="Verdana" pitchFamily="34" charset="0"/>
            </a:endParaRPr>
          </a:p>
          <a:p>
            <a:pPr algn="ctr"/>
            <a:r>
              <a:rPr lang="it-IT" sz="1600" dirty="0" smtClean="0">
                <a:latin typeface="Verdana" pitchFamily="34" charset="0"/>
                <a:ea typeface="Verdana" pitchFamily="34" charset="0"/>
              </a:rPr>
              <a:t>o derivante da deviazioni di processo</a:t>
            </a:r>
          </a:p>
          <a:p>
            <a:pPr algn="ctr"/>
            <a:r>
              <a:rPr lang="it-IT" sz="1600" dirty="0" smtClean="0">
                <a:latin typeface="Verdana" pitchFamily="34" charset="0"/>
                <a:ea typeface="Verdana" pitchFamily="34" charset="0"/>
              </a:rPr>
              <a:t>che può determinare il rilascio in atmosfera di una sostanza pericolosa (infiammabile, esplosiva, tossica)</a:t>
            </a:r>
          </a:p>
          <a:p>
            <a:pPr algn="ctr"/>
            <a:r>
              <a:rPr lang="it-IT" sz="1600" dirty="0" smtClean="0">
                <a:latin typeface="Verdana" pitchFamily="34" charset="0"/>
                <a:ea typeface="Verdana" pitchFamily="34" charset="0"/>
              </a:rPr>
              <a:t>e determinare un incidente rilevante.</a:t>
            </a:r>
            <a:endParaRPr lang="it-IT" sz="16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7" name="Freccia in giù 6"/>
          <p:cNvSpPr/>
          <p:nvPr/>
        </p:nvSpPr>
        <p:spPr>
          <a:xfrm>
            <a:off x="2288704" y="3429000"/>
            <a:ext cx="648072" cy="648072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Freccia in giù 7"/>
          <p:cNvSpPr/>
          <p:nvPr/>
        </p:nvSpPr>
        <p:spPr>
          <a:xfrm>
            <a:off x="6969224" y="3429000"/>
            <a:ext cx="648072" cy="648072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2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848544" y="2402885"/>
            <a:ext cx="3526954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ipotesi incidentale</a:t>
            </a:r>
            <a:endParaRPr lang="it-IT" dirty="0">
              <a:solidFill>
                <a:srgbClr val="C00000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5745088" y="2420888"/>
            <a:ext cx="3168352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lvl="0" algn="ctr"/>
            <a:r>
              <a:rPr lang="it-IT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scenario incidentale</a:t>
            </a:r>
            <a:endParaRPr lang="it-IT" sz="2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1" name="Freccia circolare a destra 10"/>
          <p:cNvSpPr/>
          <p:nvPr/>
        </p:nvSpPr>
        <p:spPr>
          <a:xfrm rot="1009052">
            <a:off x="1235313" y="1256667"/>
            <a:ext cx="577417" cy="1104305"/>
          </a:xfrm>
          <a:prstGeom prst="curv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2" name="Freccia circolare a destra 11"/>
          <p:cNvSpPr/>
          <p:nvPr/>
        </p:nvSpPr>
        <p:spPr>
          <a:xfrm rot="20590948" flipH="1">
            <a:off x="7980724" y="1184659"/>
            <a:ext cx="577417" cy="1104305"/>
          </a:xfrm>
          <a:prstGeom prst="curv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/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Rettangolo 19"/>
          <p:cNvSpPr/>
          <p:nvPr/>
        </p:nvSpPr>
        <p:spPr>
          <a:xfrm>
            <a:off x="2000672" y="5437673"/>
            <a:ext cx="5976664" cy="10156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66700" indent="-266700" algn="ctr">
              <a:buFont typeface="Wingdings" pitchFamily="2" charset="2"/>
              <a:buChar char="ü"/>
            </a:pPr>
            <a:r>
              <a:rPr lang="it-IT" sz="2000" b="1" dirty="0" smtClean="0">
                <a:latin typeface="Verdana" pitchFamily="34" charset="0"/>
                <a:ea typeface="Verdana" pitchFamily="34" charset="0"/>
              </a:rPr>
              <a:t>banche dati di riferimento</a:t>
            </a:r>
          </a:p>
          <a:p>
            <a:pPr marL="266700" indent="-266700" algn="ctr">
              <a:buFont typeface="Wingdings" pitchFamily="2" charset="2"/>
              <a:buChar char="ü"/>
            </a:pPr>
            <a:endParaRPr lang="it-IT" sz="2000" b="1" dirty="0" smtClean="0">
              <a:latin typeface="Verdana" pitchFamily="34" charset="0"/>
              <a:ea typeface="Verdana" pitchFamily="34" charset="0"/>
            </a:endParaRPr>
          </a:p>
          <a:p>
            <a:pPr marL="266700" indent="-266700" algn="ctr">
              <a:buFont typeface="Wingdings" pitchFamily="2" charset="2"/>
              <a:buChar char="ü"/>
            </a:pPr>
            <a:r>
              <a:rPr lang="it-IT" sz="2000" b="1" dirty="0" smtClean="0">
                <a:latin typeface="Verdana" pitchFamily="34" charset="0"/>
                <a:ea typeface="Verdana" pitchFamily="34" charset="0"/>
              </a:rPr>
              <a:t>software calcolo simulazione</a:t>
            </a:r>
          </a:p>
        </p:txBody>
      </p:sp>
      <p:pic>
        <p:nvPicPr>
          <p:cNvPr id="34820" name="Picture 4" descr="Grafici Di Analisi Dei Rischi Illustrazione di Stock - Illustrazione di  stile, nero: 1044024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496" y="1549241"/>
            <a:ext cx="3917235" cy="2448272"/>
          </a:xfrm>
          <a:prstGeom prst="rect">
            <a:avLst/>
          </a:prstGeom>
          <a:noFill/>
        </p:spPr>
      </p:pic>
      <p:sp>
        <p:nvSpPr>
          <p:cNvPr id="22" name="Rettangolo 21"/>
          <p:cNvSpPr/>
          <p:nvPr/>
        </p:nvSpPr>
        <p:spPr>
          <a:xfrm>
            <a:off x="4592960" y="1621249"/>
            <a:ext cx="5040560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t-IT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RIVALUTAZIONE, rispetto</a:t>
            </a:r>
            <a:br>
              <a:rPr lang="it-IT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</a:br>
            <a:r>
              <a:rPr lang="it-IT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alla precedente revisione</a:t>
            </a:r>
          </a:p>
          <a:p>
            <a:r>
              <a:rPr lang="it-IT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Maggio 2016, di:</a:t>
            </a:r>
          </a:p>
          <a:p>
            <a:pPr marL="355600" indent="-355600"/>
            <a:endParaRPr lang="it-IT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  <a:p>
            <a:pPr marL="355600" indent="-355600">
              <a:buFont typeface="Wingdings" pitchFamily="2" charset="2"/>
              <a:buChar char="q"/>
            </a:pPr>
            <a:r>
              <a:rPr lang="it-IT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FREQUENZE </a:t>
            </a:r>
            <a:r>
              <a:rPr lang="it-IT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DI</a:t>
            </a:r>
            <a:r>
              <a:rPr lang="it-IT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 ACCADIMENTO</a:t>
            </a:r>
          </a:p>
          <a:p>
            <a:pPr marL="355600" indent="-355600">
              <a:buFont typeface="Wingdings" pitchFamily="2" charset="2"/>
              <a:buChar char="q"/>
            </a:pPr>
            <a:endParaRPr lang="it-IT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  <a:p>
            <a:pPr marL="355600" indent="-355600">
              <a:buFont typeface="Wingdings" pitchFamily="2" charset="2"/>
              <a:buChar char="q"/>
            </a:pPr>
            <a:r>
              <a:rPr lang="it-IT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DISTANZE </a:t>
            </a:r>
            <a:r>
              <a:rPr lang="it-IT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DI</a:t>
            </a:r>
            <a:r>
              <a:rPr lang="it-IT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 DANNO</a:t>
            </a:r>
            <a:endParaRPr lang="it-IT" sz="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3" name="Parentesi graffa aperta 22"/>
          <p:cNvSpPr/>
          <p:nvPr/>
        </p:nvSpPr>
        <p:spPr>
          <a:xfrm>
            <a:off x="4160912" y="1549241"/>
            <a:ext cx="576064" cy="2448272"/>
          </a:xfrm>
          <a:prstGeom prst="leftBrac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/>
          <p:cNvSpPr/>
          <p:nvPr/>
        </p:nvSpPr>
        <p:spPr>
          <a:xfrm>
            <a:off x="2308786" y="4573577"/>
            <a:ext cx="54216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sz="4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</a:rPr>
              <a:t>aGGIORNAMENTO</a:t>
            </a:r>
            <a:endParaRPr lang="it-IT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5" name="Freccia circolare a destra 24"/>
          <p:cNvSpPr/>
          <p:nvPr/>
        </p:nvSpPr>
        <p:spPr>
          <a:xfrm>
            <a:off x="920552" y="4789601"/>
            <a:ext cx="1368152" cy="129614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6" name="Freccia circolare a destra 25"/>
          <p:cNvSpPr/>
          <p:nvPr/>
        </p:nvSpPr>
        <p:spPr>
          <a:xfrm flipH="1">
            <a:off x="7689304" y="4717593"/>
            <a:ext cx="1368152" cy="129614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1064568" y="980728"/>
            <a:ext cx="745107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Nell’ultimo aggiornamento del </a:t>
            </a:r>
            <a:r>
              <a:rPr lang="it-IT" sz="2000" b="1" cap="none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RdS</a:t>
            </a:r>
            <a:r>
              <a:rPr lang="it-IT" sz="2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si è proceduto alla</a:t>
            </a:r>
            <a:endParaRPr lang="it-IT" sz="2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Freccia circolare a sinistra 11"/>
          <p:cNvSpPr/>
          <p:nvPr/>
        </p:nvSpPr>
        <p:spPr>
          <a:xfrm>
            <a:off x="8697416" y="1196752"/>
            <a:ext cx="576064" cy="79208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3999136" y="4221088"/>
            <a:ext cx="162736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000" b="1" u="sng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MEDIANTE</a:t>
            </a:r>
            <a:endParaRPr lang="it-IT" sz="2000" b="1" u="sng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659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/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1352600" y="5949280"/>
            <a:ext cx="7704856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Times New Roman" pitchFamily="18" charset="0"/>
              </a:rPr>
              <a:t>Identificazione eventi incidentali </a:t>
            </a:r>
            <a:endParaRPr lang="it-IT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2" name="Callout con freccia in giù 11"/>
          <p:cNvSpPr/>
          <p:nvPr/>
        </p:nvSpPr>
        <p:spPr>
          <a:xfrm>
            <a:off x="1064568" y="4005064"/>
            <a:ext cx="3672408" cy="1728192"/>
          </a:xfrm>
          <a:prstGeom prst="downArrowCallou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Times New Roman" pitchFamily="18" charset="0"/>
              </a:rPr>
              <a:t>Per l’effettuazione dell’analisi operativa e la valutazione delle frequenze di accadimento</a:t>
            </a:r>
            <a:endParaRPr lang="it-IT" sz="1600" dirty="0">
              <a:latin typeface="Verdana" pitchFamily="34" charset="0"/>
              <a:ea typeface="Verdana" pitchFamily="34" charset="0"/>
            </a:endParaRPr>
          </a:p>
        </p:txBody>
      </p:sp>
      <p:pic>
        <p:nvPicPr>
          <p:cNvPr id="39938" name="Picture 2" descr="Risk Based Inspection • Panorama Consulting Engineers • India"/>
          <p:cNvPicPr>
            <a:picLocks noChangeAspect="1" noChangeArrowheads="1"/>
          </p:cNvPicPr>
          <p:nvPr/>
        </p:nvPicPr>
        <p:blipFill>
          <a:blip r:embed="rId2" cstate="print"/>
          <a:srcRect t="13092" b="10974"/>
          <a:stretch>
            <a:fillRect/>
          </a:stretch>
        </p:blipFill>
        <p:spPr bwMode="auto">
          <a:xfrm>
            <a:off x="5745088" y="1700808"/>
            <a:ext cx="2880320" cy="1576024"/>
          </a:xfrm>
          <a:prstGeom prst="rect">
            <a:avLst/>
          </a:prstGeom>
          <a:noFill/>
        </p:spPr>
      </p:pic>
      <p:pic>
        <p:nvPicPr>
          <p:cNvPr id="39940" name="Picture 4" descr="HAZOP Studies | AICh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2640" y="1700808"/>
            <a:ext cx="2376264" cy="1573123"/>
          </a:xfrm>
          <a:prstGeom prst="rect">
            <a:avLst/>
          </a:prstGeom>
          <a:noFill/>
        </p:spPr>
      </p:pic>
      <p:sp>
        <p:nvSpPr>
          <p:cNvPr id="8" name="Callout con freccia in giù 7"/>
          <p:cNvSpPr/>
          <p:nvPr/>
        </p:nvSpPr>
        <p:spPr>
          <a:xfrm>
            <a:off x="5673080" y="4005064"/>
            <a:ext cx="3312368" cy="1728192"/>
          </a:xfrm>
          <a:prstGeom prst="downArrow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Times New Roman" pitchFamily="18" charset="0"/>
              </a:rPr>
              <a:t>Per l’analisi delle rotture </a:t>
            </a:r>
            <a:r>
              <a:rPr lang="it-IT" sz="1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Times New Roman" pitchFamily="18" charset="0"/>
              </a:rPr>
              <a:t>random</a:t>
            </a:r>
            <a:r>
              <a:rPr lang="it-IT" sz="1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Times New Roman" pitchFamily="18" charset="0"/>
              </a:rPr>
              <a:t> (standard API 580</a:t>
            </a:r>
          </a:p>
          <a:p>
            <a:pPr algn="ctr"/>
            <a:r>
              <a:rPr lang="it-IT" sz="1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Times New Roman" pitchFamily="18" charset="0"/>
              </a:rPr>
              <a:t>e API 581)</a:t>
            </a:r>
            <a:endParaRPr lang="it-IT" sz="16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9" name="Gallone 8"/>
          <p:cNvSpPr/>
          <p:nvPr/>
        </p:nvSpPr>
        <p:spPr>
          <a:xfrm rot="5400000">
            <a:off x="2648744" y="3356992"/>
            <a:ext cx="504056" cy="504056"/>
          </a:xfrm>
          <a:prstGeom prst="chevron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4" name="Gallone 13"/>
          <p:cNvSpPr/>
          <p:nvPr/>
        </p:nvSpPr>
        <p:spPr>
          <a:xfrm rot="5400000">
            <a:off x="6969224" y="3284984"/>
            <a:ext cx="504056" cy="504056"/>
          </a:xfrm>
          <a:prstGeom prst="chevron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2648744" y="908720"/>
            <a:ext cx="436529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 particolare si è proceduto a:</a:t>
            </a:r>
            <a:endParaRPr lang="it-IT" sz="2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1860790" y="1412776"/>
            <a:ext cx="205857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2000" b="1" u="sng" cap="none" spc="0" dirty="0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AGGIORNARE:</a:t>
            </a:r>
            <a:endParaRPr lang="it-IT" sz="2000" b="1" u="sng" cap="none" spc="0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6355745" y="1412776"/>
            <a:ext cx="17524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2000" b="1" u="sng" cap="none" spc="0" dirty="0" smtClean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APPLICARE:</a:t>
            </a:r>
            <a:endParaRPr lang="it-IT" sz="2000" b="1" u="sng" cap="none" spc="0" dirty="0">
              <a:ln w="11430"/>
              <a:solidFill>
                <a:srgbClr val="3333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659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776535" y="404664"/>
            <a:ext cx="8661783" cy="4104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776536" y="1052736"/>
            <a:ext cx="864096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t-IT" dirty="0" smtClean="0"/>
              <a:t>Per la scelta delle tubazioni da considerare in termini di rottura </a:t>
            </a:r>
            <a:r>
              <a:rPr lang="it-IT" dirty="0" err="1" smtClean="0"/>
              <a:t>random</a:t>
            </a:r>
            <a:endParaRPr lang="it-IT" dirty="0" smtClean="0"/>
          </a:p>
          <a:p>
            <a:pPr algn="just"/>
            <a:r>
              <a:rPr lang="it-IT" dirty="0" smtClean="0"/>
              <a:t>è stata applicata la metodologia </a:t>
            </a:r>
            <a:r>
              <a:rPr lang="it-IT" b="1" dirty="0" err="1" smtClean="0"/>
              <a:t>Risk</a:t>
            </a:r>
            <a:r>
              <a:rPr lang="it-IT" b="1" dirty="0" smtClean="0"/>
              <a:t> </a:t>
            </a:r>
            <a:r>
              <a:rPr lang="it-IT" b="1" dirty="0" err="1" smtClean="0"/>
              <a:t>Based</a:t>
            </a:r>
            <a:r>
              <a:rPr lang="it-IT" b="1" dirty="0" smtClean="0"/>
              <a:t> </a:t>
            </a:r>
            <a:r>
              <a:rPr lang="it-IT" b="1" dirty="0" err="1" smtClean="0"/>
              <a:t>Inspection</a:t>
            </a:r>
            <a:r>
              <a:rPr lang="it-IT" b="1" dirty="0" smtClean="0"/>
              <a:t> (RBI)</a:t>
            </a:r>
            <a:r>
              <a:rPr lang="it-IT" dirty="0" smtClean="0"/>
              <a:t>,</a:t>
            </a:r>
          </a:p>
          <a:p>
            <a:pPr algn="just"/>
            <a:r>
              <a:rPr lang="it-IT" dirty="0" smtClean="0"/>
              <a:t>in accordo agli standard internazionali API 580 e API 581.</a:t>
            </a:r>
            <a:endParaRPr lang="it-IT" dirty="0"/>
          </a:p>
        </p:txBody>
      </p:sp>
      <p:sp>
        <p:nvSpPr>
          <p:cNvPr id="10" name="Rettangolo 9"/>
          <p:cNvSpPr/>
          <p:nvPr/>
        </p:nvSpPr>
        <p:spPr>
          <a:xfrm>
            <a:off x="776536" y="2132856"/>
            <a:ext cx="8640960" cy="147732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t-IT" dirty="0" smtClean="0"/>
              <a:t>È stato adottato il parametro </a:t>
            </a:r>
            <a:r>
              <a:rPr lang="it-IT" dirty="0" err="1" smtClean="0"/>
              <a:t>Damage</a:t>
            </a:r>
            <a:r>
              <a:rPr lang="it-IT" dirty="0" smtClean="0"/>
              <a:t> </a:t>
            </a:r>
            <a:r>
              <a:rPr lang="it-IT" dirty="0" err="1" smtClean="0"/>
              <a:t>Factor</a:t>
            </a:r>
            <a:r>
              <a:rPr lang="it-IT" dirty="0" smtClean="0"/>
              <a:t> (Fattore di Danno) definito dallo standard API RP 501 – </a:t>
            </a:r>
            <a:r>
              <a:rPr lang="it-IT" dirty="0" err="1" smtClean="0"/>
              <a:t>Risk</a:t>
            </a:r>
            <a:r>
              <a:rPr lang="it-IT" dirty="0" smtClean="0"/>
              <a:t> </a:t>
            </a:r>
            <a:r>
              <a:rPr lang="it-IT" dirty="0" err="1" smtClean="0"/>
              <a:t>Based</a:t>
            </a:r>
            <a:r>
              <a:rPr lang="it-IT" dirty="0" smtClean="0"/>
              <a:t> </a:t>
            </a:r>
            <a:r>
              <a:rPr lang="it-IT" dirty="0" err="1" smtClean="0"/>
              <a:t>Inspection</a:t>
            </a:r>
            <a:r>
              <a:rPr lang="it-IT" dirty="0" smtClean="0"/>
              <a:t> </a:t>
            </a:r>
            <a:r>
              <a:rPr lang="it-IT" dirty="0" err="1" smtClean="0"/>
              <a:t>Methodology</a:t>
            </a:r>
            <a:r>
              <a:rPr lang="it-IT" dirty="0" smtClean="0"/>
              <a:t>.</a:t>
            </a:r>
          </a:p>
          <a:p>
            <a:r>
              <a:rPr lang="it-IT" dirty="0" smtClean="0"/>
              <a:t>Esso fornisce una stima dell’entità del danneggiamento associata al componente in</a:t>
            </a:r>
          </a:p>
          <a:p>
            <a:r>
              <a:rPr lang="it-IT" dirty="0" smtClean="0"/>
              <a:t>funzione del tempo di esercizio, dei meccanismi di danneggiamento applicabili e delle ispezioni eseguite.</a:t>
            </a:r>
            <a:endParaRPr lang="it-IT" dirty="0"/>
          </a:p>
        </p:txBody>
      </p:sp>
      <p:sp>
        <p:nvSpPr>
          <p:cNvPr id="11" name="Rettangolo 10"/>
          <p:cNvSpPr/>
          <p:nvPr/>
        </p:nvSpPr>
        <p:spPr>
          <a:xfrm>
            <a:off x="776536" y="3789040"/>
            <a:ext cx="8640960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dirty="0" smtClean="0"/>
              <a:t>Il </a:t>
            </a:r>
            <a:r>
              <a:rPr lang="it-IT" dirty="0" err="1" smtClean="0"/>
              <a:t>Damage</a:t>
            </a:r>
            <a:r>
              <a:rPr lang="it-IT" dirty="0" smtClean="0"/>
              <a:t> </a:t>
            </a:r>
            <a:r>
              <a:rPr lang="it-IT" dirty="0" err="1" smtClean="0"/>
              <a:t>Factor</a:t>
            </a:r>
            <a:r>
              <a:rPr lang="it-IT" dirty="0" smtClean="0"/>
              <a:t>, inoltre, prende in considerazione i dati restituiti dalle  ispezioni effettuate e ne valuta, in funzione dei meccanismi di danneggiamento, l’efficacia.</a:t>
            </a:r>
            <a:endParaRPr lang="it-IT" dirty="0"/>
          </a:p>
        </p:txBody>
      </p:sp>
      <p:sp>
        <p:nvSpPr>
          <p:cNvPr id="12" name="Rettangolo 11"/>
          <p:cNvSpPr/>
          <p:nvPr/>
        </p:nvSpPr>
        <p:spPr>
          <a:xfrm>
            <a:off x="776536" y="4581128"/>
            <a:ext cx="8640960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t-IT" dirty="0" smtClean="0"/>
              <a:t>In </a:t>
            </a:r>
            <a:r>
              <a:rPr lang="it-IT" b="1" dirty="0" smtClean="0"/>
              <a:t>area impianti </a:t>
            </a:r>
            <a:r>
              <a:rPr lang="it-IT" dirty="0" smtClean="0"/>
              <a:t>sono state quindi analizzate le perdite dalle tubazioni che dall’applicazione delle RBI sono risultate caratterizzate da:</a:t>
            </a:r>
          </a:p>
          <a:p>
            <a:pPr marL="268288" indent="-268288" algn="just">
              <a:buFont typeface="Wingdings" pitchFamily="2" charset="2"/>
              <a:buChar char="q"/>
            </a:pPr>
            <a:r>
              <a:rPr lang="it-IT" dirty="0" err="1" smtClean="0"/>
              <a:t>damage</a:t>
            </a:r>
            <a:r>
              <a:rPr lang="it-IT" dirty="0" smtClean="0"/>
              <a:t> </a:t>
            </a:r>
            <a:r>
              <a:rPr lang="it-IT" dirty="0" err="1" smtClean="0"/>
              <a:t>factor</a:t>
            </a:r>
            <a:r>
              <a:rPr lang="it-IT" dirty="0" smtClean="0"/>
              <a:t> più significativo;</a:t>
            </a:r>
          </a:p>
          <a:p>
            <a:pPr marL="268288" indent="-268288" algn="just">
              <a:buFont typeface="Wingdings" pitchFamily="2" charset="2"/>
              <a:buChar char="q"/>
            </a:pPr>
            <a:r>
              <a:rPr lang="it-IT" dirty="0" smtClean="0"/>
              <a:t>sostanza pericolosa presente;</a:t>
            </a:r>
          </a:p>
          <a:p>
            <a:pPr marL="268288" indent="-268288" algn="just">
              <a:buFont typeface="Wingdings" pitchFamily="2" charset="2"/>
              <a:buChar char="q"/>
            </a:pPr>
            <a:r>
              <a:rPr lang="it-IT" dirty="0" smtClean="0"/>
              <a:t>condizioni di temperatura e pressione più gravose;</a:t>
            </a:r>
          </a:p>
          <a:p>
            <a:pPr marL="268288" indent="-268288" algn="just">
              <a:buFont typeface="Wingdings" pitchFamily="2" charset="2"/>
              <a:buChar char="q"/>
            </a:pPr>
            <a:r>
              <a:rPr lang="it-IT" dirty="0" smtClean="0"/>
              <a:t>diametro della tubazione maggiore di 2“.</a:t>
            </a:r>
            <a:endParaRPr lang="it-IT" dirty="0"/>
          </a:p>
        </p:txBody>
      </p:sp>
      <p:sp>
        <p:nvSpPr>
          <p:cNvPr id="13" name="Rettangolo 12"/>
          <p:cNvSpPr/>
          <p:nvPr/>
        </p:nvSpPr>
        <p:spPr>
          <a:xfrm rot="1273626">
            <a:off x="6215067" y="656144"/>
            <a:ext cx="372249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it-IT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Applicazione RBI</a:t>
            </a:r>
            <a:endParaRPr lang="it-IT" sz="2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6" y="404664"/>
            <a:ext cx="8661783" cy="410448"/>
          </a:xfrm>
        </p:spPr>
        <p:txBody>
          <a:bodyPr/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947297" y="908720"/>
            <a:ext cx="798487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tabLst>
                <a:tab pos="819150" algn="l"/>
                <a:tab pos="1790700" algn="l"/>
              </a:tabLst>
            </a:pPr>
            <a:r>
              <a:rPr lang="it-IT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Tahoma" pitchFamily="34" charset="0"/>
              </a:rPr>
              <a:t>L’analisi di rischio conduce alla definizione</a:t>
            </a:r>
            <a:br>
              <a:rPr lang="it-IT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Tahoma" pitchFamily="34" charset="0"/>
              </a:rPr>
            </a:br>
            <a:r>
              <a:rPr lang="it-IT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Tahoma" pitchFamily="34" charset="0"/>
              </a:rPr>
              <a:t>delle Frequenze delle ipotesi e degli scenari incidentali </a:t>
            </a:r>
            <a:endParaRPr lang="it-IT" sz="1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Verdana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2" name="Freccia a destra rientrata 11"/>
          <p:cNvSpPr/>
          <p:nvPr/>
        </p:nvSpPr>
        <p:spPr>
          <a:xfrm rot="5400000">
            <a:off x="4592960" y="1772816"/>
            <a:ext cx="360040" cy="648072"/>
          </a:xfrm>
          <a:prstGeom prst="notched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13" name="Tabella 12"/>
          <p:cNvGraphicFramePr>
            <a:graphicFrameLocks noGrp="1"/>
          </p:cNvGraphicFramePr>
          <p:nvPr/>
        </p:nvGraphicFramePr>
        <p:xfrm>
          <a:off x="488504" y="2708920"/>
          <a:ext cx="9073007" cy="981456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002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4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010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449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b="1" kern="1200" dirty="0"/>
                        <a:t>Tipologia</a:t>
                      </a:r>
                      <a:endParaRPr lang="it-IT" sz="1400" b="1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b="1" kern="1200" dirty="0"/>
                        <a:t>Frequenza di soglia di credibilità</a:t>
                      </a:r>
                      <a:endParaRPr lang="it-IT" sz="1400" b="1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endParaRPr lang="it-IT" sz="1600" b="1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b="1" kern="1200" dirty="0" smtClean="0">
                          <a:latin typeface="Verdana" pitchFamily="34" charset="0"/>
                          <a:ea typeface="Verdana" pitchFamily="34" charset="0"/>
                          <a:cs typeface="Times New Roman"/>
                        </a:rPr>
                        <a:t>Nord</a:t>
                      </a:r>
                      <a:endParaRPr lang="it-IT" sz="1400" b="1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b="1" kern="1200" dirty="0" smtClean="0">
                          <a:latin typeface="Verdana" pitchFamily="34" charset="0"/>
                          <a:ea typeface="Verdana" pitchFamily="34" charset="0"/>
                          <a:cs typeface="Times New Roman"/>
                        </a:rPr>
                        <a:t>Sud</a:t>
                      </a:r>
                      <a:endParaRPr lang="it-IT" sz="1400" b="1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b="1" kern="1200" dirty="0" smtClean="0">
                          <a:latin typeface="Verdana" pitchFamily="34" charset="0"/>
                          <a:ea typeface="Verdana" pitchFamily="34" charset="0"/>
                          <a:cs typeface="Times New Roman"/>
                        </a:rPr>
                        <a:t>IGCC</a:t>
                      </a:r>
                      <a:endParaRPr lang="it-IT" sz="1400" b="1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 smtClean="0"/>
                        <a:t>Ipotesi incidentale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/>
                        <a:t>1,0 x 10</a:t>
                      </a:r>
                      <a:r>
                        <a:rPr lang="it-IT" sz="1400" kern="1200" baseline="30000" dirty="0"/>
                        <a:t>-6</a:t>
                      </a:r>
                      <a:r>
                        <a:rPr lang="it-IT" sz="1400" kern="1200" dirty="0"/>
                        <a:t> </a:t>
                      </a:r>
                      <a:r>
                        <a:rPr lang="it-IT" sz="1400" kern="1200" dirty="0" smtClean="0"/>
                        <a:t>eventi/anno 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/>
                        <a:t>1,0 x 10</a:t>
                      </a:r>
                      <a:r>
                        <a:rPr lang="it-IT" sz="1400" kern="1200" baseline="30000" dirty="0"/>
                        <a:t>-6</a:t>
                      </a:r>
                      <a:r>
                        <a:rPr lang="it-IT" sz="1400" kern="1200" dirty="0"/>
                        <a:t> </a:t>
                      </a:r>
                      <a:r>
                        <a:rPr lang="it-IT" sz="1400" kern="1200" dirty="0" smtClean="0"/>
                        <a:t>eventi/anno 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/>
                        <a:t>1,0 x 10</a:t>
                      </a:r>
                      <a:r>
                        <a:rPr lang="it-IT" sz="1400" kern="1200" baseline="30000" dirty="0"/>
                        <a:t>-6</a:t>
                      </a:r>
                      <a:r>
                        <a:rPr lang="it-IT" sz="1400" kern="1200" dirty="0"/>
                        <a:t> </a:t>
                      </a:r>
                      <a:r>
                        <a:rPr lang="it-IT" sz="1400" kern="1200" dirty="0" smtClean="0"/>
                        <a:t>eventi/anno 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/>
                        <a:t>Scenario incidentale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/>
                        <a:t>5,0 x 10</a:t>
                      </a:r>
                      <a:r>
                        <a:rPr lang="it-IT" sz="1400" kern="1200" baseline="30000" dirty="0"/>
                        <a:t>-6</a:t>
                      </a:r>
                      <a:r>
                        <a:rPr lang="it-IT" sz="1400" kern="1200" dirty="0"/>
                        <a:t> </a:t>
                      </a:r>
                      <a:r>
                        <a:rPr lang="it-IT" sz="1400" kern="1200" dirty="0" smtClean="0"/>
                        <a:t>eventi/anno 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/>
                        <a:t>5,0 x 10</a:t>
                      </a:r>
                      <a:r>
                        <a:rPr lang="it-IT" sz="1400" kern="1200" baseline="30000" dirty="0"/>
                        <a:t>-6</a:t>
                      </a:r>
                      <a:r>
                        <a:rPr lang="it-IT" sz="1400" kern="1200" dirty="0"/>
                        <a:t> </a:t>
                      </a:r>
                      <a:r>
                        <a:rPr lang="it-IT" sz="1400" kern="1200" dirty="0" smtClean="0"/>
                        <a:t>eventi/anno 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 smtClean="0"/>
                        <a:t>1,0 </a:t>
                      </a:r>
                      <a:r>
                        <a:rPr lang="it-IT" sz="1400" kern="1200" dirty="0"/>
                        <a:t>x 10</a:t>
                      </a:r>
                      <a:r>
                        <a:rPr lang="it-IT" sz="1400" kern="1200" baseline="30000" dirty="0"/>
                        <a:t>-6</a:t>
                      </a:r>
                      <a:r>
                        <a:rPr lang="it-IT" sz="1400" kern="1200" dirty="0"/>
                        <a:t> </a:t>
                      </a:r>
                      <a:r>
                        <a:rPr lang="it-IT" sz="1400" kern="1200" dirty="0" smtClean="0"/>
                        <a:t>eventi/anno 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" name="Rettangolo 13"/>
          <p:cNvSpPr/>
          <p:nvPr/>
        </p:nvSpPr>
        <p:spPr>
          <a:xfrm>
            <a:off x="1064568" y="5097958"/>
            <a:ext cx="2952328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dirty="0" smtClean="0">
                <a:latin typeface="Verdana" pitchFamily="34" charset="0"/>
                <a:ea typeface="Verdana" pitchFamily="34" charset="0"/>
              </a:rPr>
              <a:t>Per eventi/scenari incidentali qualificati come </a:t>
            </a:r>
            <a:r>
              <a:rPr lang="it-IT" b="1" dirty="0" smtClean="0">
                <a:latin typeface="Verdana" pitchFamily="34" charset="0"/>
                <a:ea typeface="Verdana" pitchFamily="34" charset="0"/>
              </a:rPr>
              <a:t>non credibili</a:t>
            </a:r>
            <a:endParaRPr lang="it-IT" u="sng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5961112" y="5097958"/>
            <a:ext cx="3183904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b="1" dirty="0" smtClean="0">
                <a:latin typeface="Verdana" pitchFamily="34" charset="0"/>
                <a:ea typeface="Verdana" pitchFamily="34" charset="0"/>
              </a:rPr>
              <a:t>NON si procede alla valutazione delle conseguenze</a:t>
            </a:r>
            <a:endParaRPr lang="it-IT" u="sng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0" name="Freccia a destra con strisce 19"/>
          <p:cNvSpPr/>
          <p:nvPr/>
        </p:nvSpPr>
        <p:spPr>
          <a:xfrm>
            <a:off x="4448944" y="5097958"/>
            <a:ext cx="1152128" cy="792088"/>
          </a:xfrm>
          <a:prstGeom prst="strip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14"/>
          <p:cNvSpPr/>
          <p:nvPr/>
        </p:nvSpPr>
        <p:spPr>
          <a:xfrm>
            <a:off x="704528" y="6165304"/>
            <a:ext cx="907300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1400" b="1" kern="120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Times New Roman"/>
              </a:rPr>
              <a:t>N.B. Per </a:t>
            </a:r>
            <a:r>
              <a:rPr lang="it-IT" sz="1400" b="1" kern="12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Times New Roman"/>
              </a:rPr>
              <a:t>IGCC la frequenza è più bassa in considerazione</a:t>
            </a:r>
          </a:p>
          <a:p>
            <a:pPr algn="ctr"/>
            <a:r>
              <a:rPr lang="it-IT" sz="1400" b="1" kern="12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Times New Roman"/>
              </a:rPr>
              <a:t>degli standard più elevati di progettazione e realizzazione dell’impianto. </a:t>
            </a:r>
            <a:endParaRPr lang="it-IT" sz="1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920552" y="2276872"/>
            <a:ext cx="834395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Sono comunque stabilite delle frequenze di soglia di credibilità: </a:t>
            </a:r>
            <a:endParaRPr lang="it-IT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488504" y="3789040"/>
            <a:ext cx="9001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Sono presi in considerazioni e </a:t>
            </a:r>
            <a:r>
              <a:rPr lang="it-IT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analizzati gli eventi/scenari incidentali che hanno frequenza superiore alla soglia stabilita </a:t>
            </a:r>
            <a:endParaRPr lang="it-IT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1375444" y="1484784"/>
            <a:ext cx="715291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Normalmente le frequenze calcolate sono molto basse</a:t>
            </a:r>
          </a:p>
        </p:txBody>
      </p:sp>
      <p:sp>
        <p:nvSpPr>
          <p:cNvPr id="21" name="Rettangolo 20"/>
          <p:cNvSpPr/>
          <p:nvPr/>
        </p:nvSpPr>
        <p:spPr>
          <a:xfrm>
            <a:off x="3872626" y="4509120"/>
            <a:ext cx="227337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sz="2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Di </a:t>
            </a:r>
            <a:r>
              <a:rPr lang="it-IT" sz="2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contro…</a:t>
            </a:r>
            <a:endParaRPr lang="it-IT" sz="2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659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TITOLO DELL&amp;#39;ARTICOL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1032" y="5733256"/>
            <a:ext cx="1243004" cy="864096"/>
          </a:xfrm>
          <a:prstGeom prst="rect">
            <a:avLst/>
          </a:prstGeom>
          <a:noFill/>
        </p:spPr>
      </p:pic>
      <p:grpSp>
        <p:nvGrpSpPr>
          <p:cNvPr id="2" name="Gruppo 33"/>
          <p:cNvGrpSpPr>
            <a:grpSpLocks/>
          </p:cNvGrpSpPr>
          <p:nvPr/>
        </p:nvGrpSpPr>
        <p:grpSpPr bwMode="auto">
          <a:xfrm>
            <a:off x="1928664" y="1628800"/>
            <a:ext cx="6480722" cy="4824536"/>
            <a:chOff x="3786181" y="714356"/>
            <a:chExt cx="4695645" cy="4000528"/>
          </a:xfrm>
        </p:grpSpPr>
        <p:pic>
          <p:nvPicPr>
            <p:cNvPr id="47121" name="Picture 1" descr="grafico"/>
            <p:cNvPicPr>
              <a:picLocks noChangeAspect="1" noChangeArrowheads="1"/>
            </p:cNvPicPr>
            <p:nvPr/>
          </p:nvPicPr>
          <p:blipFill>
            <a:blip r:embed="rId4" cstate="print"/>
            <a:srcRect l="1462" t="1990" r="2513" b="4971"/>
            <a:stretch>
              <a:fillRect/>
            </a:stretch>
          </p:blipFill>
          <p:spPr bwMode="auto">
            <a:xfrm>
              <a:off x="3838356" y="714356"/>
              <a:ext cx="4643470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33" name="Connettore 1 32"/>
            <p:cNvCxnSpPr/>
            <p:nvPr/>
          </p:nvCxnSpPr>
          <p:spPr>
            <a:xfrm rot="5400000">
              <a:off x="3679199" y="1892667"/>
              <a:ext cx="213964" cy="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CasellaDiTesto 34"/>
          <p:cNvSpPr txBox="1"/>
          <p:nvPr/>
        </p:nvSpPr>
        <p:spPr>
          <a:xfrm>
            <a:off x="920552" y="908720"/>
            <a:ext cx="7848872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Cosa può accadere a seguito di un rilascio?</a:t>
            </a:r>
            <a:endParaRPr lang="it-IT" sz="2400" b="1" i="1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6496" y="2276872"/>
            <a:ext cx="1350516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8544" y="4077071"/>
            <a:ext cx="1351087" cy="1020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480" y="5733256"/>
            <a:ext cx="1296144" cy="8692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Immagine 15" descr="seveso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265368" y="5013176"/>
            <a:ext cx="1252008" cy="760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776535" y="404664"/>
            <a:ext cx="8661783" cy="4104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sp>
        <p:nvSpPr>
          <p:cNvPr id="21" name="Freccia circolare a sinistra 20"/>
          <p:cNvSpPr/>
          <p:nvPr/>
        </p:nvSpPr>
        <p:spPr>
          <a:xfrm>
            <a:off x="8553400" y="1124744"/>
            <a:ext cx="792088" cy="1008112"/>
          </a:xfrm>
          <a:prstGeom prst="curved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2" name="Freccia circolare a sinistra 21"/>
          <p:cNvSpPr/>
          <p:nvPr/>
        </p:nvSpPr>
        <p:spPr>
          <a:xfrm flipH="1">
            <a:off x="272480" y="1124744"/>
            <a:ext cx="792088" cy="1008112"/>
          </a:xfrm>
          <a:prstGeom prst="curved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4" name="Freccia circolare in su 23"/>
          <p:cNvSpPr/>
          <p:nvPr/>
        </p:nvSpPr>
        <p:spPr>
          <a:xfrm flipH="1">
            <a:off x="1208584" y="3212976"/>
            <a:ext cx="936104" cy="432048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5" name="Freccia a sinistra 24"/>
          <p:cNvSpPr/>
          <p:nvPr/>
        </p:nvSpPr>
        <p:spPr>
          <a:xfrm>
            <a:off x="2288704" y="4437112"/>
            <a:ext cx="432048" cy="288032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Freccia a sinistra 25"/>
          <p:cNvSpPr/>
          <p:nvPr/>
        </p:nvSpPr>
        <p:spPr>
          <a:xfrm>
            <a:off x="1424608" y="6093296"/>
            <a:ext cx="432048" cy="288032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Freccia a sinistra 26"/>
          <p:cNvSpPr/>
          <p:nvPr/>
        </p:nvSpPr>
        <p:spPr>
          <a:xfrm rot="10800000">
            <a:off x="4880992" y="6093296"/>
            <a:ext cx="432048" cy="288032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Freccia angolare in su 28"/>
          <p:cNvSpPr/>
          <p:nvPr/>
        </p:nvSpPr>
        <p:spPr>
          <a:xfrm>
            <a:off x="8481392" y="5805264"/>
            <a:ext cx="576064" cy="432048"/>
          </a:xfrm>
          <a:prstGeom prst="bent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776535" y="404664"/>
            <a:ext cx="8661783" cy="4104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16496" y="1512659"/>
            <a:ext cx="2090555" cy="569387"/>
          </a:xfrm>
          <a:prstGeom prst="homePlat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defRPr/>
            </a:pPr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Jet </a:t>
            </a:r>
            <a:r>
              <a:rPr lang="it-IT" sz="1300" b="1" dirty="0" err="1" smtClean="0">
                <a:latin typeface="Verdana" pitchFamily="34" charset="0"/>
                <a:ea typeface="Verdana" pitchFamily="34" charset="0"/>
              </a:rPr>
              <a:t>fire</a:t>
            </a:r>
            <a:endParaRPr lang="it-IT" sz="1300" b="1" dirty="0" smtClean="0">
              <a:latin typeface="Verdana" pitchFamily="34" charset="0"/>
              <a:ea typeface="Verdana" pitchFamily="34" charset="0"/>
            </a:endParaRPr>
          </a:p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defRPr/>
            </a:pPr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(Dardo di fuoco)</a:t>
            </a:r>
            <a:endParaRPr lang="it-IT" sz="1300" b="1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3" name="Rettangolo 12"/>
          <p:cNvSpPr/>
          <p:nvPr/>
        </p:nvSpPr>
        <p:spPr>
          <a:xfrm rot="559537">
            <a:off x="5971310" y="572077"/>
            <a:ext cx="298511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Tipologie di scenari</a:t>
            </a:r>
            <a:endParaRPr lang="it-IT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Pentagono 13"/>
          <p:cNvSpPr/>
          <p:nvPr/>
        </p:nvSpPr>
        <p:spPr>
          <a:xfrm>
            <a:off x="2648744" y="1281247"/>
            <a:ext cx="2880320" cy="892552"/>
          </a:xfrm>
          <a:prstGeom prst="homePlat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ts val="600"/>
              </a:spcBef>
              <a:buClr>
                <a:srgbClr val="4F81BD">
                  <a:lumMod val="50000"/>
                </a:srgbClr>
              </a:buClr>
              <a:defRPr/>
            </a:pPr>
            <a:r>
              <a:rPr lang="it-IT" sz="13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Incendio di un getto gassoso turbolento infiammabile, effluente da un componente impiantistico in pressione</a:t>
            </a:r>
            <a:endParaRPr lang="it-IT" sz="1300" dirty="0">
              <a:solidFill>
                <a:prstClr val="black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5673080" y="1196752"/>
            <a:ext cx="3816424" cy="10926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buClr>
                <a:srgbClr val="4F81BD">
                  <a:lumMod val="50000"/>
                </a:srgbClr>
              </a:buClr>
              <a:defRPr/>
            </a:pPr>
            <a:r>
              <a:rPr lang="it-IT" sz="13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Conseguenze:</a:t>
            </a:r>
            <a:r>
              <a:rPr lang="it-IT" sz="13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 </a:t>
            </a:r>
            <a:r>
              <a:rPr lang="it-IT" sz="1300" dirty="0" smtClean="0">
                <a:latin typeface="Verdana" pitchFamily="34" charset="0"/>
                <a:ea typeface="Verdana" pitchFamily="34" charset="0"/>
              </a:rPr>
              <a:t>irraggiamento termico con danni alle persone e alle strutture (</a:t>
            </a:r>
            <a:r>
              <a:rPr lang="it-IT" sz="13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danneggiamento rapido di strutture/ apparecchiature, con possibili “effetti domino”).</a:t>
            </a:r>
            <a:endParaRPr lang="it-IT" sz="1300" dirty="0">
              <a:solidFill>
                <a:prstClr val="black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418820" y="2433375"/>
            <a:ext cx="2160240" cy="569387"/>
          </a:xfrm>
          <a:prstGeom prst="homePlat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defRPr/>
            </a:pPr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Pool </a:t>
            </a:r>
            <a:r>
              <a:rPr lang="it-IT" sz="1300" b="1" dirty="0" err="1" smtClean="0">
                <a:latin typeface="Verdana" pitchFamily="34" charset="0"/>
                <a:ea typeface="Verdana" pitchFamily="34" charset="0"/>
              </a:rPr>
              <a:t>fire</a:t>
            </a:r>
            <a:endParaRPr lang="it-IT" sz="1300" b="1" dirty="0" smtClean="0">
              <a:latin typeface="Verdana" pitchFamily="34" charset="0"/>
              <a:ea typeface="Verdana" pitchFamily="34" charset="0"/>
            </a:endParaRPr>
          </a:p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defRPr/>
            </a:pPr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(Pozza incendiata)</a:t>
            </a:r>
            <a:endParaRPr lang="it-IT" sz="1300" b="1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7" name="Pentagono 16"/>
          <p:cNvSpPr/>
          <p:nvPr/>
        </p:nvSpPr>
        <p:spPr>
          <a:xfrm>
            <a:off x="2720752" y="2433375"/>
            <a:ext cx="2736304" cy="504056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ts val="600"/>
              </a:spcBef>
              <a:buClr>
                <a:srgbClr val="4F81BD">
                  <a:lumMod val="50000"/>
                </a:srgbClr>
              </a:buClr>
              <a:defRPr/>
            </a:pPr>
            <a:r>
              <a:rPr lang="it-IT" sz="1300" dirty="0" smtClean="0">
                <a:latin typeface="Verdana" pitchFamily="34" charset="0"/>
                <a:ea typeface="Verdana" pitchFamily="34" charset="0"/>
              </a:rPr>
              <a:t>Incendio di una pozza di liquido infiammabile al suolo</a:t>
            </a:r>
            <a:endParaRPr lang="it-IT" sz="1300" dirty="0">
              <a:solidFill>
                <a:prstClr val="black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5673080" y="2433375"/>
            <a:ext cx="3816424" cy="49244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buClr>
                <a:srgbClr val="4F81BD">
                  <a:lumMod val="50000"/>
                </a:srgbClr>
              </a:buClr>
              <a:defRPr/>
            </a:pPr>
            <a:r>
              <a:rPr lang="it-IT" sz="13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Conseguenze:</a:t>
            </a:r>
            <a:r>
              <a:rPr lang="it-IT" sz="13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 </a:t>
            </a:r>
            <a:r>
              <a:rPr lang="it-IT" sz="1300" dirty="0" smtClean="0">
                <a:latin typeface="Verdana" pitchFamily="34" charset="0"/>
                <a:ea typeface="Verdana" pitchFamily="34" charset="0"/>
              </a:rPr>
              <a:t>irraggiamento termico con danni alle persone e alle strutture.</a:t>
            </a:r>
            <a:endParaRPr lang="it-IT" sz="1300" dirty="0">
              <a:solidFill>
                <a:prstClr val="black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418820" y="3287018"/>
            <a:ext cx="2160240" cy="569387"/>
          </a:xfrm>
          <a:prstGeom prst="homePlate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defRPr/>
            </a:pPr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Flash </a:t>
            </a:r>
            <a:r>
              <a:rPr lang="it-IT" sz="1300" b="1" dirty="0" err="1" smtClean="0">
                <a:latin typeface="Verdana" pitchFamily="34" charset="0"/>
                <a:ea typeface="Verdana" pitchFamily="34" charset="0"/>
              </a:rPr>
              <a:t>fire</a:t>
            </a:r>
            <a:endParaRPr lang="it-IT" sz="1300" b="1" dirty="0" smtClean="0">
              <a:latin typeface="Verdana" pitchFamily="34" charset="0"/>
              <a:ea typeface="Verdana" pitchFamily="34" charset="0"/>
            </a:endParaRPr>
          </a:p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defRPr/>
            </a:pPr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(Lampo di fuoco)</a:t>
            </a:r>
            <a:endParaRPr lang="it-IT" sz="1300" b="1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0" name="Pentagono 19"/>
          <p:cNvSpPr/>
          <p:nvPr/>
        </p:nvSpPr>
        <p:spPr>
          <a:xfrm>
            <a:off x="2720752" y="3124999"/>
            <a:ext cx="2808312" cy="892552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600"/>
              </a:spcBef>
              <a:buClr>
                <a:srgbClr val="4F81BD">
                  <a:lumMod val="50000"/>
                </a:srgbClr>
              </a:buClr>
              <a:defRPr/>
            </a:pPr>
            <a:r>
              <a:rPr lang="it-IT" sz="1300" dirty="0" smtClean="0">
                <a:latin typeface="Verdana" pitchFamily="34" charset="0"/>
                <a:ea typeface="Verdana" pitchFamily="34" charset="0"/>
              </a:rPr>
              <a:t>Incendio in massa di una nuvola di vapore  infiammabile con effetto non esplosivo.</a:t>
            </a:r>
            <a:endParaRPr lang="it-IT" sz="1300" dirty="0">
              <a:solidFill>
                <a:prstClr val="black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1" name="Rettangolo 20"/>
          <p:cNvSpPr/>
          <p:nvPr/>
        </p:nvSpPr>
        <p:spPr>
          <a:xfrm>
            <a:off x="5673080" y="3197007"/>
            <a:ext cx="3816424" cy="6924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buClr>
                <a:schemeClr val="accent1">
                  <a:lumMod val="50000"/>
                </a:schemeClr>
              </a:buClr>
              <a:defRPr/>
            </a:pPr>
            <a:r>
              <a:rPr lang="it-IT" sz="13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Conseguenze:</a:t>
            </a:r>
            <a:r>
              <a:rPr lang="it-IT" sz="13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 </a:t>
            </a:r>
            <a:r>
              <a:rPr lang="it-IT" sz="1300" dirty="0" smtClean="0">
                <a:latin typeface="Verdana" pitchFamily="34" charset="0"/>
                <a:ea typeface="Verdana" pitchFamily="34" charset="0"/>
              </a:rPr>
              <a:t>radiazione termica istantanea con danni alle persone e alle strutture. </a:t>
            </a:r>
            <a:endParaRPr lang="it-IT" sz="13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416496" y="4161567"/>
            <a:ext cx="2232248" cy="692497"/>
          </a:xfrm>
          <a:prstGeom prst="homePlat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UVCE (</a:t>
            </a:r>
            <a:r>
              <a:rPr lang="it-IT" sz="1300" b="1" dirty="0" err="1" smtClean="0">
                <a:latin typeface="Verdana" pitchFamily="34" charset="0"/>
                <a:ea typeface="Verdana" pitchFamily="34" charset="0"/>
              </a:rPr>
              <a:t>Unconfined</a:t>
            </a:r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 </a:t>
            </a:r>
            <a:r>
              <a:rPr lang="it-IT" sz="1300" b="1" dirty="0" err="1" smtClean="0">
                <a:latin typeface="Verdana" pitchFamily="34" charset="0"/>
                <a:ea typeface="Verdana" pitchFamily="34" charset="0"/>
              </a:rPr>
              <a:t>Vapour</a:t>
            </a:r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 </a:t>
            </a:r>
            <a:r>
              <a:rPr lang="it-IT" sz="1300" b="1" dirty="0" err="1" smtClean="0">
                <a:latin typeface="Verdana" pitchFamily="34" charset="0"/>
                <a:ea typeface="Verdana" pitchFamily="34" charset="0"/>
              </a:rPr>
              <a:t>Cloud</a:t>
            </a:r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 </a:t>
            </a:r>
            <a:r>
              <a:rPr lang="it-IT" sz="1300" b="1" dirty="0" err="1" smtClean="0">
                <a:latin typeface="Verdana" pitchFamily="34" charset="0"/>
                <a:ea typeface="Verdana" pitchFamily="34" charset="0"/>
              </a:rPr>
              <a:t>Explosion</a:t>
            </a:r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)</a:t>
            </a:r>
            <a:endParaRPr lang="it-IT" sz="1300" b="1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5673080" y="4357846"/>
            <a:ext cx="3816424" cy="3077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buClr>
                <a:schemeClr val="accent1">
                  <a:lumMod val="50000"/>
                </a:schemeClr>
              </a:buClr>
              <a:defRPr/>
            </a:pPr>
            <a:r>
              <a:rPr lang="it-IT" sz="13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Conseguenze: 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onde di sovrappressione </a:t>
            </a:r>
            <a:endParaRPr lang="it-IT" sz="13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4" name="Pentagono 23"/>
          <p:cNvSpPr/>
          <p:nvPr/>
        </p:nvSpPr>
        <p:spPr>
          <a:xfrm>
            <a:off x="2792760" y="4233575"/>
            <a:ext cx="2664296" cy="49244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z="13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Esplosione non confinata di vapori infiammabili</a:t>
            </a:r>
            <a:endParaRPr lang="it-IT" dirty="0"/>
          </a:p>
        </p:txBody>
      </p:sp>
      <p:sp>
        <p:nvSpPr>
          <p:cNvPr id="28" name="CasellaDiTesto 27"/>
          <p:cNvSpPr txBox="1"/>
          <p:nvPr/>
        </p:nvSpPr>
        <p:spPr>
          <a:xfrm>
            <a:off x="416496" y="5113203"/>
            <a:ext cx="2232248" cy="492443"/>
          </a:xfrm>
          <a:prstGeom prst="homePlate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VCE (</a:t>
            </a:r>
            <a:r>
              <a:rPr lang="it-IT" sz="1300" b="1" dirty="0" err="1" smtClean="0">
                <a:latin typeface="Verdana" pitchFamily="34" charset="0"/>
                <a:ea typeface="Verdana" pitchFamily="34" charset="0"/>
              </a:rPr>
              <a:t>Vapour</a:t>
            </a:r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 </a:t>
            </a:r>
            <a:r>
              <a:rPr lang="it-IT" sz="1300" b="1" dirty="0" err="1" smtClean="0">
                <a:latin typeface="Verdana" pitchFamily="34" charset="0"/>
                <a:ea typeface="Verdana" pitchFamily="34" charset="0"/>
              </a:rPr>
              <a:t>Cloud</a:t>
            </a:r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 </a:t>
            </a:r>
            <a:r>
              <a:rPr lang="it-IT" sz="1300" b="1" dirty="0" err="1" smtClean="0">
                <a:latin typeface="Verdana" pitchFamily="34" charset="0"/>
                <a:ea typeface="Verdana" pitchFamily="34" charset="0"/>
              </a:rPr>
              <a:t>Explosion</a:t>
            </a:r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)</a:t>
            </a:r>
            <a:endParaRPr lang="it-IT" sz="1300" b="1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9" name="Rettangolo 28"/>
          <p:cNvSpPr/>
          <p:nvPr/>
        </p:nvSpPr>
        <p:spPr>
          <a:xfrm>
            <a:off x="5673080" y="5181872"/>
            <a:ext cx="3816424" cy="30777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buClr>
                <a:schemeClr val="accent1">
                  <a:lumMod val="50000"/>
                </a:schemeClr>
              </a:buClr>
              <a:defRPr/>
            </a:pPr>
            <a:r>
              <a:rPr lang="it-IT" sz="13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Conseguenze: 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onde di sovrappressione </a:t>
            </a:r>
            <a:endParaRPr lang="it-IT" sz="13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30" name="Pentagono 29"/>
          <p:cNvSpPr/>
          <p:nvPr/>
        </p:nvSpPr>
        <p:spPr>
          <a:xfrm>
            <a:off x="2792760" y="5085184"/>
            <a:ext cx="2664296" cy="492443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z="13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Esplosione confinata di vapori infiammabili</a:t>
            </a:r>
            <a:endParaRPr lang="it-IT" dirty="0"/>
          </a:p>
        </p:txBody>
      </p:sp>
      <p:sp>
        <p:nvSpPr>
          <p:cNvPr id="31" name="CasellaDiTesto 30"/>
          <p:cNvSpPr txBox="1"/>
          <p:nvPr/>
        </p:nvSpPr>
        <p:spPr>
          <a:xfrm>
            <a:off x="416496" y="5916904"/>
            <a:ext cx="2232248" cy="292388"/>
          </a:xfrm>
          <a:prstGeom prst="homePlat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Dispersione tossica</a:t>
            </a:r>
            <a:endParaRPr lang="it-IT" sz="1300" b="1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32" name="Rettangolo 31"/>
          <p:cNvSpPr/>
          <p:nvPr/>
        </p:nvSpPr>
        <p:spPr>
          <a:xfrm>
            <a:off x="5673080" y="5885546"/>
            <a:ext cx="381642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buClr>
                <a:schemeClr val="accent1">
                  <a:lumMod val="50000"/>
                </a:schemeClr>
              </a:buClr>
              <a:defRPr/>
            </a:pPr>
            <a:r>
              <a:rPr lang="it-IT" sz="13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Conseguenze: 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intossicazione con effetti nocivi per la salute</a:t>
            </a:r>
            <a:endParaRPr lang="it-IT" sz="13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33" name="Pentagono 32"/>
          <p:cNvSpPr/>
          <p:nvPr/>
        </p:nvSpPr>
        <p:spPr>
          <a:xfrm>
            <a:off x="2792760" y="5788858"/>
            <a:ext cx="2664296" cy="492443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z="13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Rilascio di nube tossica in atmosfera</a:t>
            </a:r>
            <a:endParaRPr lang="it-IT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17" descr="1-1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2600" y="5301208"/>
            <a:ext cx="1996331" cy="130966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>
            <a:normAutofit fontScale="90000"/>
          </a:bodyPr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2419353" y="908720"/>
            <a:ext cx="504176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Direttive </a:t>
            </a:r>
            <a:r>
              <a:rPr lang="it-IT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Seveso…</a:t>
            </a:r>
            <a:r>
              <a:rPr lang="it-IT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Perché?</a:t>
            </a:r>
            <a:endParaRPr lang="it-IT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ttangolo 7"/>
          <p:cNvSpPr>
            <a:spLocks noChangeArrowheads="1"/>
          </p:cNvSpPr>
          <p:nvPr/>
        </p:nvSpPr>
        <p:spPr bwMode="auto">
          <a:xfrm>
            <a:off x="632520" y="1484784"/>
            <a:ext cx="8424936" cy="73866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t-IT" altLang="it-IT" sz="14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10 luglio 1976: </a:t>
            </a:r>
            <a:r>
              <a:rPr lang="it-IT" altLang="it-IT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incidente presso lo Stabilimento </a:t>
            </a:r>
            <a:r>
              <a:rPr lang="it-IT" altLang="it-IT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ICMESA (Industrie Chimiche Meridionali S.A.),   ubicato nei pressi del Comune di </a:t>
            </a:r>
            <a:r>
              <a:rPr lang="it-IT" altLang="it-IT" sz="14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Seveso </a:t>
            </a:r>
            <a:r>
              <a:rPr lang="it-IT" altLang="it-IT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r>
              <a:rPr lang="it-IT" altLang="it-IT" sz="14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it-IT" altLang="it-IT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specializzato nella produzione di prodotti farmaceutici.</a:t>
            </a:r>
            <a:endParaRPr lang="it-IT" altLang="it-IT" sz="1400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Rettangolo 8">
            <a:extLst/>
          </p:cNvPr>
          <p:cNvSpPr>
            <a:spLocks noChangeArrowheads="1"/>
          </p:cNvSpPr>
          <p:nvPr/>
        </p:nvSpPr>
        <p:spPr bwMode="auto">
          <a:xfrm>
            <a:off x="632520" y="2852936"/>
            <a:ext cx="4875783" cy="138499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eaLnBrk="1" hangingPunct="1">
              <a:buFont typeface="Times" pitchFamily="18" charset="0"/>
              <a:buNone/>
              <a:defRPr/>
            </a:pPr>
            <a:r>
              <a:rPr lang="it-IT" altLang="it-IT" sz="14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</a:rPr>
              <a:t>L’incidente provocò </a:t>
            </a:r>
            <a:r>
              <a:rPr lang="it-IT" altLang="it-IT" sz="1400" dirty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</a:rPr>
              <a:t>la fuoriuscita di una nube di </a:t>
            </a:r>
            <a:r>
              <a:rPr lang="it-IT" altLang="it-IT" sz="1400" b="1" dirty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</a:rPr>
              <a:t>diossina</a:t>
            </a:r>
            <a:r>
              <a:rPr lang="it-IT" altLang="it-IT" sz="1400" dirty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</a:rPr>
              <a:t>, </a:t>
            </a:r>
            <a:r>
              <a:rPr lang="it-IT" altLang="it-IT" sz="14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</a:rPr>
              <a:t>una tra le sostanze </a:t>
            </a:r>
            <a:r>
              <a:rPr lang="it-IT" altLang="it-IT" sz="1400" dirty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</a:rPr>
              <a:t>tossiche più </a:t>
            </a:r>
            <a:r>
              <a:rPr lang="it-IT" altLang="it-IT" sz="14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</a:rPr>
              <a:t>pericolose.</a:t>
            </a:r>
          </a:p>
          <a:p>
            <a:pPr algn="just" eaLnBrk="1" hangingPunct="1">
              <a:buFont typeface="Times" pitchFamily="18" charset="0"/>
              <a:buNone/>
              <a:defRPr/>
            </a:pPr>
            <a:r>
              <a:rPr lang="it-IT" altLang="it-IT" sz="14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</a:rPr>
              <a:t>La </a:t>
            </a:r>
            <a:r>
              <a:rPr lang="it-IT" altLang="it-IT" sz="1400" dirty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</a:rPr>
              <a:t>nube tossica investì una vasta area di terreni nei comuni limitrofi della bassa Brianza, in particolare Seveso.</a:t>
            </a:r>
          </a:p>
        </p:txBody>
      </p:sp>
      <p:pic>
        <p:nvPicPr>
          <p:cNvPr id="14" name="Immagine 11" descr="552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45088" y="1988840"/>
            <a:ext cx="3528392" cy="115499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520" y="4437112"/>
            <a:ext cx="1967232" cy="10081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6" name="Gallone 15"/>
          <p:cNvSpPr/>
          <p:nvPr/>
        </p:nvSpPr>
        <p:spPr>
          <a:xfrm rot="5400000">
            <a:off x="2720752" y="2348880"/>
            <a:ext cx="432048" cy="432048"/>
          </a:xfrm>
          <a:prstGeom prst="chevro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7" name="Pentagono 16"/>
          <p:cNvSpPr/>
          <p:nvPr/>
        </p:nvSpPr>
        <p:spPr>
          <a:xfrm>
            <a:off x="5529064" y="3573016"/>
            <a:ext cx="432048" cy="360040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Rettangolo 8">
            <a:extLst/>
          </p:cNvPr>
          <p:cNvSpPr>
            <a:spLocks noChangeArrowheads="1"/>
          </p:cNvSpPr>
          <p:nvPr/>
        </p:nvSpPr>
        <p:spPr bwMode="auto">
          <a:xfrm>
            <a:off x="6033120" y="3284984"/>
            <a:ext cx="3240360" cy="73866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it-IT" altLang="it-IT" sz="1400" dirty="0" smtClean="0">
                <a:latin typeface="Verdana" pitchFamily="34" charset="0"/>
                <a:ea typeface="Verdana" pitchFamily="34" charset="0"/>
              </a:rPr>
              <a:t>L’incidente determina </a:t>
            </a:r>
            <a:r>
              <a:rPr lang="it-IT" altLang="it-IT" sz="1400" b="1" dirty="0" smtClean="0">
                <a:latin typeface="Verdana" pitchFamily="34" charset="0"/>
                <a:ea typeface="Verdana" pitchFamily="34" charset="0"/>
              </a:rPr>
              <a:t>effetti disastrosi</a:t>
            </a:r>
            <a:r>
              <a:rPr lang="it-IT" altLang="it-IT" sz="1400" dirty="0" smtClean="0">
                <a:latin typeface="Verdana" pitchFamily="34" charset="0"/>
                <a:ea typeface="Verdana" pitchFamily="34" charset="0"/>
              </a:rPr>
              <a:t> sulla popolazione e l’ambiente.</a:t>
            </a:r>
            <a:endParaRPr lang="it-IT" altLang="it-IT" sz="1400" dirty="0">
              <a:latin typeface="Verdana" pitchFamily="34" charset="0"/>
              <a:ea typeface="Verdana" pitchFamily="34" charset="0"/>
            </a:endParaRPr>
          </a:p>
        </p:txBody>
      </p:sp>
      <p:pic>
        <p:nvPicPr>
          <p:cNvPr id="19" name="Immagine 5" descr="5544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16896" y="4581128"/>
            <a:ext cx="1411422" cy="191683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1" name="Immagine 11" descr="RcsQuotidiani10.jpg"/>
          <p:cNvPicPr>
            <a:picLocks noChangeAspect="1"/>
          </p:cNvPicPr>
          <p:nvPr/>
        </p:nvPicPr>
        <p:blipFill>
          <a:blip r:embed="rId7" cstate="print"/>
          <a:srcRect l="68695"/>
          <a:stretch>
            <a:fillRect/>
          </a:stretch>
        </p:blipFill>
        <p:spPr bwMode="auto">
          <a:xfrm>
            <a:off x="2792760" y="4437112"/>
            <a:ext cx="1017240" cy="107345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3" name="Gallone 22"/>
          <p:cNvSpPr/>
          <p:nvPr/>
        </p:nvSpPr>
        <p:spPr>
          <a:xfrm rot="5400000">
            <a:off x="7473280" y="3933056"/>
            <a:ext cx="432048" cy="432048"/>
          </a:xfrm>
          <a:prstGeom prst="chevro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4" name="Rettangolo 23"/>
          <p:cNvSpPr/>
          <p:nvPr/>
        </p:nvSpPr>
        <p:spPr>
          <a:xfrm>
            <a:off x="5889104" y="4365104"/>
            <a:ext cx="3672408" cy="116955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t-IT" altLang="it-IT" sz="1400" dirty="0" smtClean="0">
                <a:latin typeface="Verdana" pitchFamily="34" charset="0"/>
                <a:ea typeface="Verdana" pitchFamily="34" charset="0"/>
              </a:rPr>
              <a:t>A seguito dell’incidente il Parlamento Europeo  stabilisce di emanare la Direttiva </a:t>
            </a:r>
            <a:r>
              <a:rPr lang="it-IT" sz="1400" dirty="0" smtClean="0"/>
              <a:t>CEE 82/501 del 24/06/82 </a:t>
            </a:r>
            <a:r>
              <a:rPr lang="it-IT" altLang="it-IT" sz="1400" dirty="0" smtClean="0">
                <a:latin typeface="Verdana" pitchFamily="34" charset="0"/>
                <a:ea typeface="Verdana" pitchFamily="34" charset="0"/>
              </a:rPr>
              <a:t>in materia di </a:t>
            </a:r>
            <a:r>
              <a:rPr lang="it-IT" altLang="it-IT" sz="1400" b="1" dirty="0" smtClean="0">
                <a:latin typeface="Verdana" pitchFamily="34" charset="0"/>
                <a:ea typeface="Verdana" pitchFamily="34" charset="0"/>
              </a:rPr>
              <a:t>prevenzione dei grandi rischi industriali.</a:t>
            </a:r>
            <a:endParaRPr lang="it-IT" altLang="it-IT" sz="1400" dirty="0" smtClean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5" name="Rettangolo 24"/>
          <p:cNvSpPr/>
          <p:nvPr/>
        </p:nvSpPr>
        <p:spPr>
          <a:xfrm>
            <a:off x="5745088" y="5877272"/>
            <a:ext cx="388843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it-IT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Recepita In </a:t>
            </a:r>
            <a:r>
              <a:rPr lang="it-IT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italia</a:t>
            </a:r>
            <a:r>
              <a:rPr lang="it-IT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it-IT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it-IT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con il dpr 175/88 (SEVESO i)</a:t>
            </a:r>
            <a:endParaRPr lang="it-IT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7" name="Gallone 26"/>
          <p:cNvSpPr/>
          <p:nvPr/>
        </p:nvSpPr>
        <p:spPr>
          <a:xfrm rot="5400000">
            <a:off x="7545288" y="5445224"/>
            <a:ext cx="432048" cy="432048"/>
          </a:xfrm>
          <a:prstGeom prst="chevro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tangolo 20"/>
          <p:cNvSpPr/>
          <p:nvPr/>
        </p:nvSpPr>
        <p:spPr>
          <a:xfrm>
            <a:off x="776536" y="3789040"/>
            <a:ext cx="8856984" cy="73866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it-IT" sz="1400" dirty="0" smtClean="0">
                <a:latin typeface="Verdana" pitchFamily="34" charset="0"/>
                <a:ea typeface="Verdana" pitchFamily="34" charset="0"/>
              </a:rPr>
              <a:t>Valore </a:t>
            </a:r>
            <a:r>
              <a:rPr lang="it-IT" sz="1400" dirty="0">
                <a:latin typeface="Verdana" pitchFamily="34" charset="0"/>
                <a:ea typeface="Verdana" pitchFamily="34" charset="0"/>
              </a:rPr>
              <a:t>del </a:t>
            </a:r>
            <a:r>
              <a:rPr lang="it-IT" sz="1400" u="sng" dirty="0">
                <a:latin typeface="Verdana" pitchFamily="34" charset="0"/>
                <a:ea typeface="Verdana" pitchFamily="34" charset="0"/>
              </a:rPr>
              <a:t>parametro di riferimento</a:t>
            </a:r>
            <a:r>
              <a:rPr lang="it-IT" sz="1400" dirty="0">
                <a:latin typeface="Verdana" pitchFamily="34" charset="0"/>
                <a:ea typeface="Verdana" pitchFamily="34" charset="0"/>
              </a:rPr>
              <a:t> 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(</a:t>
            </a:r>
            <a:r>
              <a:rPr lang="it-IT" sz="1400" i="1" dirty="0" smtClean="0">
                <a:latin typeface="Verdana" pitchFamily="34" charset="0"/>
                <a:ea typeface="Verdana" pitchFamily="34" charset="0"/>
              </a:rPr>
              <a:t>radiazione termica, sovrappressione, concentrazione in atmosfera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) a cui, </a:t>
            </a:r>
            <a:r>
              <a:rPr lang="it-IT" sz="1400" u="sng" dirty="0" smtClean="0">
                <a:latin typeface="Verdana" pitchFamily="34" charset="0"/>
                <a:ea typeface="Verdana" pitchFamily="34" charset="0"/>
              </a:rPr>
              <a:t>entro una determinata area dal punto del rilascio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, per un’esposizione di 30 minuti, </a:t>
            </a:r>
            <a:r>
              <a:rPr lang="it-IT" sz="1400" b="1" dirty="0" smtClean="0">
                <a:latin typeface="Verdana" pitchFamily="34" charset="0"/>
                <a:ea typeface="Verdana" pitchFamily="34" charset="0"/>
              </a:rPr>
              <a:t>si verifica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: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827721" y="404664"/>
            <a:ext cx="8661783" cy="4104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776536" y="980728"/>
            <a:ext cx="8712968" cy="153888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it-IT" sz="1400" dirty="0" smtClean="0">
                <a:latin typeface="Verdana" pitchFamily="34" charset="0"/>
                <a:ea typeface="Verdana" pitchFamily="34" charset="0"/>
              </a:rPr>
              <a:t>La stima delle conseguenze degli eventi incidentali si effettua in termini di effetti/danni a persone o cose. Sono fissati </a:t>
            </a:r>
            <a:r>
              <a:rPr lang="it-IT" sz="1400" u="sng" dirty="0" smtClean="0">
                <a:latin typeface="Verdana" pitchFamily="34" charset="0"/>
                <a:ea typeface="Verdana" pitchFamily="34" charset="0"/>
              </a:rPr>
              <a:t>VALORI </a:t>
            </a:r>
            <a:r>
              <a:rPr lang="it-IT" sz="1400" u="sng" dirty="0" err="1" smtClean="0">
                <a:latin typeface="Verdana" pitchFamily="34" charset="0"/>
                <a:ea typeface="Verdana" pitchFamily="34" charset="0"/>
              </a:rPr>
              <a:t>DI</a:t>
            </a:r>
            <a:r>
              <a:rPr lang="it-IT" sz="1400" u="sng" dirty="0" smtClean="0">
                <a:latin typeface="Verdana" pitchFamily="34" charset="0"/>
                <a:ea typeface="Verdana" pitchFamily="34" charset="0"/>
              </a:rPr>
              <a:t> SOGLIA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 per gli effetti/danni dovuti a:</a:t>
            </a:r>
          </a:p>
          <a:p>
            <a:endParaRPr lang="it-IT" sz="1000" dirty="0" smtClean="0">
              <a:latin typeface="Verdana" pitchFamily="34" charset="0"/>
              <a:ea typeface="Verdana" pitchFamily="34" charset="0"/>
            </a:endParaRPr>
          </a:p>
          <a:p>
            <a:pPr marL="268288" indent="-268288">
              <a:buFont typeface="Wingdings" pitchFamily="2" charset="2"/>
              <a:buChar char="q"/>
            </a:pPr>
            <a:r>
              <a:rPr lang="it-IT" sz="1400" dirty="0" smtClean="0">
                <a:latin typeface="Verdana" pitchFamily="34" charset="0"/>
                <a:ea typeface="Verdana" pitchFamily="34" charset="0"/>
              </a:rPr>
              <a:t>irraggiamento termico (kW/m</a:t>
            </a:r>
            <a:r>
              <a:rPr lang="it-IT" sz="1400" baseline="30000" dirty="0" smtClean="0">
                <a:latin typeface="Verdana" pitchFamily="34" charset="0"/>
                <a:ea typeface="Verdana" pitchFamily="34" charset="0"/>
              </a:rPr>
              <a:t>2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),</a:t>
            </a:r>
          </a:p>
          <a:p>
            <a:pPr marL="268288" indent="-268288">
              <a:buFont typeface="Wingdings" pitchFamily="2" charset="2"/>
              <a:buChar char="q"/>
            </a:pPr>
            <a:r>
              <a:rPr lang="it-IT" sz="1400" dirty="0" smtClean="0">
                <a:latin typeface="Verdana" pitchFamily="34" charset="0"/>
                <a:ea typeface="Verdana" pitchFamily="34" charset="0"/>
              </a:rPr>
              <a:t>sovrappressione (bar),</a:t>
            </a:r>
          </a:p>
          <a:p>
            <a:pPr marL="268288" indent="-268288">
              <a:buFont typeface="Wingdings" pitchFamily="2" charset="2"/>
              <a:buChar char="q"/>
            </a:pPr>
            <a:r>
              <a:rPr lang="it-IT" sz="1400" dirty="0" smtClean="0">
                <a:latin typeface="Verdana" pitchFamily="34" charset="0"/>
                <a:ea typeface="Verdana" pitchFamily="34" charset="0"/>
              </a:rPr>
              <a:t>concentrazione di sostanza tossica (ppm)</a:t>
            </a:r>
          </a:p>
          <a:p>
            <a:pPr marL="268288" indent="-268288">
              <a:buFont typeface="Wingdings" pitchFamily="2" charset="2"/>
              <a:buChar char="q"/>
            </a:pPr>
            <a:r>
              <a:rPr lang="it-IT" sz="1400" dirty="0" smtClean="0">
                <a:latin typeface="Verdana" pitchFamily="34" charset="0"/>
                <a:ea typeface="Verdana" pitchFamily="34" charset="0"/>
              </a:rPr>
              <a:t>concentrazione sostanza infiammabile (ppm).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grpSp>
        <p:nvGrpSpPr>
          <p:cNvPr id="7" name="Gruppo 6"/>
          <p:cNvGrpSpPr/>
          <p:nvPr/>
        </p:nvGrpSpPr>
        <p:grpSpPr>
          <a:xfrm>
            <a:off x="6321152" y="1412776"/>
            <a:ext cx="2952328" cy="1008112"/>
            <a:chOff x="2144688" y="4365104"/>
            <a:chExt cx="5495925" cy="2200275"/>
          </a:xfrm>
        </p:grpSpPr>
        <p:pic>
          <p:nvPicPr>
            <p:cNvPr id="8" name="Pictur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4688" y="4365104"/>
              <a:ext cx="5495925" cy="2200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ttangolo 8"/>
            <p:cNvSpPr/>
            <p:nvPr/>
          </p:nvSpPr>
          <p:spPr>
            <a:xfrm>
              <a:off x="4520952" y="4365104"/>
              <a:ext cx="864096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0" name="Rettangolo 9"/>
          <p:cNvSpPr/>
          <p:nvPr/>
        </p:nvSpPr>
        <p:spPr>
          <a:xfrm>
            <a:off x="3800872" y="2708920"/>
            <a:ext cx="269817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algn="just">
              <a:defRPr/>
            </a:pPr>
            <a:r>
              <a:rPr lang="it-IT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</a:rPr>
              <a:t>Valore di soglia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776536" y="4653136"/>
            <a:ext cx="8856984" cy="16004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73050" lvl="0" indent="-273050" algn="just">
              <a:buFont typeface="Wingdings" pitchFamily="2" charset="2"/>
              <a:buChar char="ü"/>
              <a:defRPr/>
            </a:pPr>
            <a:r>
              <a:rPr lang="it-IT" sz="1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</a:rPr>
              <a:t>Elevata letalità: </a:t>
            </a:r>
            <a:r>
              <a:rPr lang="it-IT" sz="14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elevata probabilità di letalità anche per persone mediamente sane.</a:t>
            </a:r>
          </a:p>
          <a:p>
            <a:pPr marL="273050" lvl="0" indent="-273050" algn="just">
              <a:buFont typeface="Wingdings" pitchFamily="2" charset="2"/>
              <a:buChar char="ü"/>
              <a:defRPr/>
            </a:pPr>
            <a:r>
              <a:rPr lang="it-IT" sz="1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</a:rPr>
              <a:t>Inizio letalità: </a:t>
            </a:r>
            <a:r>
              <a:rPr lang="it-IT" sz="14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possibile letalità per persone mediamente sane. </a:t>
            </a:r>
          </a:p>
          <a:p>
            <a:pPr marL="273050" lvl="0" indent="-273050" algn="just">
              <a:buFont typeface="Wingdings" pitchFamily="2" charset="2"/>
              <a:buChar char="ü"/>
              <a:defRPr/>
            </a:pPr>
            <a:r>
              <a:rPr lang="it-IT" sz="1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</a:rPr>
              <a:t>Lesioni irreversibili: </a:t>
            </a:r>
            <a:r>
              <a:rPr lang="it-IT" sz="14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possibili danni, anche gravi ed irreversibili, per persone mediamente sane che non intraprendono le corrette misure di </a:t>
            </a:r>
            <a:r>
              <a:rPr lang="it-IT" sz="1400" dirty="0" err="1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autoprotezione</a:t>
            </a:r>
            <a:r>
              <a:rPr lang="it-IT" sz="14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 e da possibili danni anche letali per persone maggiormente vulnerabili.</a:t>
            </a:r>
          </a:p>
          <a:p>
            <a:pPr marL="273050" lvl="0" indent="-273050" algn="just">
              <a:buFont typeface="Wingdings" pitchFamily="2" charset="2"/>
              <a:buChar char="ü"/>
              <a:defRPr/>
            </a:pPr>
            <a:r>
              <a:rPr lang="it-IT" sz="1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</a:rPr>
              <a:t>Lesioni reversibili: </a:t>
            </a:r>
            <a:r>
              <a:rPr lang="it-IT" sz="14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possibili danni, generalmente non gravi (disagi lievi o danni reversibili), a soggetti particolarmente vulnerabili.</a:t>
            </a:r>
            <a:endParaRPr lang="it-IT" sz="1400" dirty="0">
              <a:solidFill>
                <a:prstClr val="black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2" name="Freccia a destra rientrata 11"/>
          <p:cNvSpPr/>
          <p:nvPr/>
        </p:nvSpPr>
        <p:spPr>
          <a:xfrm rot="5400000">
            <a:off x="4844988" y="3032956"/>
            <a:ext cx="648072" cy="72008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7" name="Immagine 18" descr="tab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0512" y="1484784"/>
            <a:ext cx="8352928" cy="2683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827721" y="404664"/>
            <a:ext cx="8661783" cy="4104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3008784" y="882328"/>
            <a:ext cx="539763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sz="2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Definizione soglie di danno </a:t>
            </a:r>
            <a:endParaRPr lang="it-IT" sz="2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Freccia circolare a sinistra 6"/>
          <p:cNvSpPr/>
          <p:nvPr/>
        </p:nvSpPr>
        <p:spPr>
          <a:xfrm>
            <a:off x="8337376" y="954336"/>
            <a:ext cx="898330" cy="96249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344488" y="4293096"/>
            <a:ext cx="9075340" cy="216982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5400">
            <a:solidFill>
              <a:srgbClr val="C00000"/>
            </a:solidFill>
            <a:prstDash val="sysDash"/>
          </a:ln>
        </p:spPr>
        <p:txBody>
          <a:bodyPr>
            <a:spAutoFit/>
          </a:bodyPr>
          <a:lstStyle/>
          <a:p>
            <a:pPr algn="just">
              <a:spcBef>
                <a:spcPts val="600"/>
              </a:spcBef>
              <a:buClr>
                <a:schemeClr val="accent2"/>
              </a:buClr>
              <a:defRPr/>
            </a:pPr>
            <a:r>
              <a:rPr lang="it-IT" sz="1200" b="1" u="sng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LFL (limite inferiore di infiammabilità):</a:t>
            </a:r>
            <a:r>
              <a:rPr lang="it-IT" sz="1200" dirty="0" smtClean="0">
                <a:latin typeface="Verdana" pitchFamily="34" charset="0"/>
                <a:ea typeface="Verdana" pitchFamily="34" charset="0"/>
              </a:rPr>
              <a:t> concentrazione minima (</a:t>
            </a:r>
            <a:r>
              <a:rPr lang="it-IT" sz="1200" dirty="0" err="1" smtClean="0">
                <a:latin typeface="Verdana" pitchFamily="34" charset="0"/>
                <a:ea typeface="Verdana" pitchFamily="34" charset="0"/>
              </a:rPr>
              <a:t>%v</a:t>
            </a:r>
            <a:r>
              <a:rPr lang="it-IT" sz="1200" dirty="0" smtClean="0">
                <a:latin typeface="Verdana" pitchFamily="34" charset="0"/>
                <a:ea typeface="Verdana" pitchFamily="34" charset="0"/>
              </a:rPr>
              <a:t>/v) del vapore prodotto da un liquido infiammabile che permette la combustione della miscela con l’aria.</a:t>
            </a:r>
          </a:p>
          <a:p>
            <a:pPr algn="just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defRPr/>
            </a:pPr>
            <a:r>
              <a:rPr lang="it-IT" sz="1200" b="1" u="sng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LC50 </a:t>
            </a:r>
            <a:r>
              <a:rPr lang="it-IT" sz="1200" b="1" u="sng" dirty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(Lethal Concentration 50%):</a:t>
            </a:r>
            <a:r>
              <a:rPr lang="it-IT" sz="1200" b="1" dirty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 </a:t>
            </a:r>
            <a:r>
              <a:rPr lang="it-IT" sz="1200" dirty="0" smtClean="0">
                <a:latin typeface="Verdana" pitchFamily="34" charset="0"/>
                <a:ea typeface="Verdana" pitchFamily="34" charset="0"/>
              </a:rPr>
              <a:t>concentrazione </a:t>
            </a:r>
            <a:r>
              <a:rPr lang="it-IT" sz="1200" dirty="0">
                <a:latin typeface="Verdana" pitchFamily="34" charset="0"/>
                <a:ea typeface="Verdana" pitchFamily="34" charset="0"/>
              </a:rPr>
              <a:t>letale 50% - il livello di concentrazione di una sostanza tossica, assorbita per inalazione, che causa il 50% di letalità in individui sani esposti, riferita ad un tempo di esposizione di 30 </a:t>
            </a:r>
            <a:r>
              <a:rPr lang="it-IT" sz="1200" dirty="0" smtClean="0">
                <a:latin typeface="Verdana" pitchFamily="34" charset="0"/>
                <a:ea typeface="Verdana" pitchFamily="34" charset="0"/>
              </a:rPr>
              <a:t>minuti.</a:t>
            </a:r>
            <a:endParaRPr lang="it-IT" sz="1200" dirty="0">
              <a:latin typeface="Verdana" pitchFamily="34" charset="0"/>
              <a:ea typeface="Verdana" pitchFamily="34" charset="0"/>
            </a:endParaRPr>
          </a:p>
          <a:p>
            <a:pPr algn="just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defRPr/>
            </a:pPr>
            <a:r>
              <a:rPr lang="it-IT" sz="1200" b="1" u="sng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IDLH (</a:t>
            </a:r>
            <a:r>
              <a:rPr lang="it-IT" sz="1200" b="1" u="sng" dirty="0" err="1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Immediately</a:t>
            </a:r>
            <a:r>
              <a:rPr lang="it-IT" sz="1200" b="1" u="sng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 </a:t>
            </a:r>
            <a:r>
              <a:rPr lang="it-IT" sz="1200" b="1" u="sng" dirty="0" err="1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Dangerous</a:t>
            </a:r>
            <a:r>
              <a:rPr lang="it-IT" sz="1200" b="1" u="sng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 </a:t>
            </a:r>
            <a:r>
              <a:rPr lang="it-IT" sz="1200" b="1" u="sng" dirty="0" err="1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to</a:t>
            </a:r>
            <a:r>
              <a:rPr lang="it-IT" sz="1200" b="1" u="sng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 Life and Health </a:t>
            </a:r>
            <a:r>
              <a:rPr lang="it-IT" sz="1200" b="1" u="sng" dirty="0" err="1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value</a:t>
            </a:r>
            <a:r>
              <a:rPr lang="it-IT" sz="1200" b="1" u="sng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):</a:t>
            </a:r>
            <a:r>
              <a:rPr lang="it-IT" sz="1200" b="1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 </a:t>
            </a:r>
            <a:r>
              <a:rPr lang="it-IT" sz="1200" dirty="0" smtClean="0">
                <a:latin typeface="Verdana" pitchFamily="34" charset="0"/>
                <a:ea typeface="Verdana" pitchFamily="34" charset="0"/>
              </a:rPr>
              <a:t>valore di tollerabilità per 30 minuti senza che si abbiano danni irreversibili per la salute umana e sintomi tali da impedire l’esecuzione delle appropriate azioni protettive.</a:t>
            </a:r>
          </a:p>
          <a:p>
            <a:pPr algn="just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defRPr/>
            </a:pPr>
            <a:r>
              <a:rPr lang="it-IT" sz="1200" b="1" u="sng" dirty="0" err="1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LoC</a:t>
            </a:r>
            <a:r>
              <a:rPr lang="it-IT" sz="1200" b="1" u="sng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: </a:t>
            </a:r>
            <a:r>
              <a:rPr lang="it-IT" sz="1200" b="1" u="sng" dirty="0" err="1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Level</a:t>
            </a:r>
            <a:r>
              <a:rPr lang="it-IT" sz="1200" b="1" u="sng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 </a:t>
            </a:r>
            <a:r>
              <a:rPr lang="it-IT" sz="1200" b="1" u="sng" dirty="0" err="1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of</a:t>
            </a:r>
            <a:r>
              <a:rPr lang="it-IT" sz="1200" b="1" u="sng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 </a:t>
            </a:r>
            <a:r>
              <a:rPr lang="it-IT" sz="1200" b="1" u="sng" dirty="0" err="1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Concern</a:t>
            </a:r>
            <a:r>
              <a:rPr lang="it-IT" sz="1200" b="1" u="sng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</a:rPr>
              <a:t>: </a:t>
            </a:r>
            <a:r>
              <a:rPr lang="it-IT" sz="1200" dirty="0" smtClean="0">
                <a:latin typeface="Verdana" pitchFamily="34" charset="0"/>
                <a:ea typeface="Verdana" pitchFamily="34" charset="0"/>
              </a:rPr>
              <a:t>valore preso a riferimento come stima degli effetti di un’inalazione per 30’ che produca danni reversibili alle persone più vulnerabili (anziani, bambini ecc.)</a:t>
            </a:r>
            <a:endParaRPr lang="it-IT" sz="12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2" name="Ovale 11"/>
          <p:cNvSpPr/>
          <p:nvPr/>
        </p:nvSpPr>
        <p:spPr>
          <a:xfrm>
            <a:off x="4376936" y="2924944"/>
            <a:ext cx="648072" cy="36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4" name="Connettore 2 13"/>
          <p:cNvCxnSpPr>
            <a:stCxn id="12" idx="2"/>
          </p:cNvCxnSpPr>
          <p:nvPr/>
        </p:nvCxnSpPr>
        <p:spPr>
          <a:xfrm flipH="1">
            <a:off x="1424608" y="3104964"/>
            <a:ext cx="2952328" cy="126014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e 16"/>
          <p:cNvSpPr/>
          <p:nvPr/>
        </p:nvSpPr>
        <p:spPr>
          <a:xfrm>
            <a:off x="4376936" y="3717032"/>
            <a:ext cx="720080" cy="50405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8" name="Connettore 2 17"/>
          <p:cNvCxnSpPr>
            <a:stCxn id="17" idx="2"/>
          </p:cNvCxnSpPr>
          <p:nvPr/>
        </p:nvCxnSpPr>
        <p:spPr>
          <a:xfrm flipH="1">
            <a:off x="3008784" y="3969060"/>
            <a:ext cx="1368152" cy="82809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e 23"/>
          <p:cNvSpPr/>
          <p:nvPr/>
        </p:nvSpPr>
        <p:spPr>
          <a:xfrm>
            <a:off x="6249144" y="3789040"/>
            <a:ext cx="648072" cy="36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5" name="Connettore 2 24"/>
          <p:cNvCxnSpPr>
            <a:stCxn id="24" idx="2"/>
          </p:cNvCxnSpPr>
          <p:nvPr/>
        </p:nvCxnSpPr>
        <p:spPr>
          <a:xfrm flipH="1">
            <a:off x="4160912" y="3969060"/>
            <a:ext cx="2088232" cy="147616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e 29"/>
          <p:cNvSpPr/>
          <p:nvPr/>
        </p:nvSpPr>
        <p:spPr>
          <a:xfrm>
            <a:off x="7185248" y="3789040"/>
            <a:ext cx="648072" cy="36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1" name="Connettore 2 30"/>
          <p:cNvCxnSpPr>
            <a:stCxn id="30" idx="2"/>
          </p:cNvCxnSpPr>
          <p:nvPr/>
        </p:nvCxnSpPr>
        <p:spPr>
          <a:xfrm flipH="1">
            <a:off x="5673080" y="3969060"/>
            <a:ext cx="1512168" cy="212423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827721" y="404664"/>
            <a:ext cx="8661783" cy="4104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992560" y="1641574"/>
            <a:ext cx="8064896" cy="313932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it-IT" dirty="0" smtClean="0">
                <a:latin typeface="Verdana" pitchFamily="34" charset="0"/>
                <a:ea typeface="Verdana" pitchFamily="34" charset="0"/>
              </a:rPr>
              <a:t>L'obiettivo è quello di valutare l’estensione delle aree interessate dagli effetti attesi per i singoli Top </a:t>
            </a:r>
            <a:r>
              <a:rPr lang="it-IT" dirty="0" err="1" smtClean="0">
                <a:latin typeface="Verdana" pitchFamily="34" charset="0"/>
                <a:ea typeface="Verdana" pitchFamily="34" charset="0"/>
              </a:rPr>
              <a:t>Events</a:t>
            </a:r>
            <a:r>
              <a:rPr lang="it-IT" dirty="0" smtClean="0">
                <a:latin typeface="Verdana" pitchFamily="34" charset="0"/>
                <a:ea typeface="Verdana" pitchFamily="34" charset="0"/>
              </a:rPr>
              <a:t>, al fine di ricavare il rischio che ciascuno di essi comporta per l'impianto stesso e le zone limitrofe.</a:t>
            </a:r>
          </a:p>
          <a:p>
            <a:pPr algn="just"/>
            <a:endParaRPr lang="it-IT" dirty="0" smtClean="0">
              <a:latin typeface="Verdana" pitchFamily="34" charset="0"/>
              <a:ea typeface="Verdana" pitchFamily="34" charset="0"/>
            </a:endParaRPr>
          </a:p>
          <a:p>
            <a:pPr algn="just"/>
            <a:r>
              <a:rPr lang="it-IT" dirty="0" smtClean="0">
                <a:latin typeface="Verdana" pitchFamily="34" charset="0"/>
                <a:ea typeface="Verdana" pitchFamily="34" charset="0"/>
              </a:rPr>
              <a:t>L’estensione delle aree di interesse viene rappresentata mediante mappe di:</a:t>
            </a:r>
          </a:p>
          <a:p>
            <a:pPr marL="358775" indent="-358775" algn="just">
              <a:buFont typeface="Wingdings" pitchFamily="2" charset="2"/>
              <a:buChar char="q"/>
            </a:pPr>
            <a:r>
              <a:rPr lang="it-IT" dirty="0" smtClean="0">
                <a:latin typeface="Verdana" pitchFamily="34" charset="0"/>
                <a:ea typeface="Verdana" pitchFamily="34" charset="0"/>
              </a:rPr>
              <a:t>irraggiamento;</a:t>
            </a:r>
          </a:p>
          <a:p>
            <a:pPr marL="358775" indent="-358775" algn="just">
              <a:buFont typeface="Wingdings" pitchFamily="2" charset="2"/>
              <a:buChar char="q"/>
            </a:pPr>
            <a:r>
              <a:rPr lang="it-IT" dirty="0" smtClean="0">
                <a:latin typeface="Verdana" pitchFamily="34" charset="0"/>
                <a:ea typeface="Verdana" pitchFamily="34" charset="0"/>
              </a:rPr>
              <a:t>dispersione infiammabile;</a:t>
            </a:r>
          </a:p>
          <a:p>
            <a:pPr marL="358775" indent="-358775" algn="just">
              <a:buFont typeface="Wingdings" pitchFamily="2" charset="2"/>
              <a:buChar char="q"/>
            </a:pPr>
            <a:r>
              <a:rPr lang="it-IT" dirty="0" smtClean="0">
                <a:latin typeface="Verdana" pitchFamily="34" charset="0"/>
                <a:ea typeface="Verdana" pitchFamily="34" charset="0"/>
              </a:rPr>
              <a:t>sovrappressione;</a:t>
            </a:r>
          </a:p>
          <a:p>
            <a:pPr marL="358775" indent="-358775" algn="just">
              <a:buFont typeface="Wingdings" pitchFamily="2" charset="2"/>
              <a:buChar char="q"/>
            </a:pPr>
            <a:r>
              <a:rPr lang="it-IT" dirty="0" smtClean="0">
                <a:latin typeface="Verdana" pitchFamily="34" charset="0"/>
                <a:ea typeface="Verdana" pitchFamily="34" charset="0"/>
              </a:rPr>
              <a:t>dispersione tossica.</a:t>
            </a:r>
            <a:endParaRPr lang="it-IT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9" name="CasellaDiTesto 58"/>
          <p:cNvSpPr txBox="1"/>
          <p:nvPr/>
        </p:nvSpPr>
        <p:spPr>
          <a:xfrm>
            <a:off x="992560" y="5085184"/>
            <a:ext cx="8064896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it-IT" dirty="0" smtClean="0">
                <a:latin typeface="Verdana" pitchFamily="34" charset="0"/>
                <a:ea typeface="Verdana" pitchFamily="34" charset="0"/>
              </a:rPr>
              <a:t>La definizione dell’estensione delle aree di danno si basa sull’applicazione di modelli fisico-matematici mediante software idonei.</a:t>
            </a:r>
            <a:endParaRPr lang="it-IT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975554" y="920914"/>
            <a:ext cx="834715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La stima delle conseguenze si esplicita attraverso la </a:t>
            </a:r>
          </a:p>
          <a:p>
            <a:pPr algn="ctr"/>
            <a:r>
              <a:rPr lang="it-IT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RAPPRESENTAZIONE GRAFICA DEGLI SCENARI</a:t>
            </a:r>
            <a:endParaRPr lang="it-IT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827721" y="404664"/>
            <a:ext cx="8661783" cy="4104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2" cstate="print"/>
          <a:srcRect l="11031" t="6505" r="3238" b="2362"/>
          <a:stretch>
            <a:fillRect/>
          </a:stretch>
        </p:blipFill>
        <p:spPr bwMode="auto">
          <a:xfrm>
            <a:off x="2360712" y="2780928"/>
            <a:ext cx="316835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ttangolo 21"/>
          <p:cNvSpPr/>
          <p:nvPr/>
        </p:nvSpPr>
        <p:spPr>
          <a:xfrm>
            <a:off x="4736976" y="2420888"/>
            <a:ext cx="1008112" cy="430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11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Origine del rilascio</a:t>
            </a:r>
            <a:endParaRPr lang="it-IT" sz="11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24" name="Connettore 2 23"/>
          <p:cNvCxnSpPr/>
          <p:nvPr/>
        </p:nvCxnSpPr>
        <p:spPr>
          <a:xfrm flipH="1">
            <a:off x="4016896" y="2852936"/>
            <a:ext cx="720080" cy="144016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/>
          <p:cNvCxnSpPr/>
          <p:nvPr/>
        </p:nvCxnSpPr>
        <p:spPr>
          <a:xfrm>
            <a:off x="6105128" y="4653136"/>
            <a:ext cx="360040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/>
          <p:cNvCxnSpPr/>
          <p:nvPr/>
        </p:nvCxnSpPr>
        <p:spPr>
          <a:xfrm>
            <a:off x="6105128" y="5013176"/>
            <a:ext cx="360040" cy="0"/>
          </a:xfrm>
          <a:prstGeom prst="line">
            <a:avLst/>
          </a:prstGeom>
          <a:ln w="635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1 31"/>
          <p:cNvCxnSpPr/>
          <p:nvPr/>
        </p:nvCxnSpPr>
        <p:spPr>
          <a:xfrm>
            <a:off x="6105128" y="5445224"/>
            <a:ext cx="360040" cy="0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/>
          <p:cNvCxnSpPr/>
          <p:nvPr/>
        </p:nvCxnSpPr>
        <p:spPr>
          <a:xfrm>
            <a:off x="6105128" y="5805264"/>
            <a:ext cx="360040" cy="0"/>
          </a:xfrm>
          <a:prstGeom prst="line">
            <a:avLst/>
          </a:prstGeom>
          <a:ln w="635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1 33"/>
          <p:cNvCxnSpPr/>
          <p:nvPr/>
        </p:nvCxnSpPr>
        <p:spPr>
          <a:xfrm>
            <a:off x="6105128" y="6165304"/>
            <a:ext cx="360040" cy="0"/>
          </a:xfrm>
          <a:prstGeom prst="line">
            <a:avLst/>
          </a:prstGeom>
          <a:ln w="635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asellaDiTesto 34"/>
          <p:cNvSpPr txBox="1"/>
          <p:nvPr/>
        </p:nvSpPr>
        <p:spPr>
          <a:xfrm>
            <a:off x="6465168" y="4489375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latin typeface="Verdana" pitchFamily="34" charset="0"/>
                <a:ea typeface="Verdana" pitchFamily="34" charset="0"/>
              </a:rPr>
              <a:t>Distanza soglia 37,5 kW/m</a:t>
            </a:r>
            <a:r>
              <a:rPr lang="it-IT" sz="1400" baseline="30000" dirty="0" smtClean="0">
                <a:latin typeface="Verdana" pitchFamily="34" charset="0"/>
                <a:ea typeface="Verdana" pitchFamily="34" charset="0"/>
              </a:rPr>
              <a:t>2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 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36" name="CasellaDiTesto 35"/>
          <p:cNvSpPr txBox="1"/>
          <p:nvPr/>
        </p:nvSpPr>
        <p:spPr>
          <a:xfrm>
            <a:off x="6465168" y="4869160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latin typeface="Verdana" pitchFamily="34" charset="0"/>
                <a:ea typeface="Verdana" pitchFamily="34" charset="0"/>
              </a:rPr>
              <a:t>Distanza soglia 12,5 kW/m</a:t>
            </a:r>
            <a:r>
              <a:rPr lang="it-IT" sz="1400" baseline="30000" dirty="0" smtClean="0">
                <a:latin typeface="Verdana" pitchFamily="34" charset="0"/>
                <a:ea typeface="Verdana" pitchFamily="34" charset="0"/>
              </a:rPr>
              <a:t>2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 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cxnSp>
        <p:nvCxnSpPr>
          <p:cNvPr id="39" name="Connettore 2 38"/>
          <p:cNvCxnSpPr/>
          <p:nvPr/>
        </p:nvCxnSpPr>
        <p:spPr>
          <a:xfrm flipH="1">
            <a:off x="2936776" y="4437112"/>
            <a:ext cx="936104" cy="108012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ttangolo 39"/>
          <p:cNvSpPr/>
          <p:nvPr/>
        </p:nvSpPr>
        <p:spPr>
          <a:xfrm>
            <a:off x="3368824" y="4869160"/>
            <a:ext cx="1008112" cy="430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11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Distanza in metri</a:t>
            </a:r>
            <a:endParaRPr lang="it-IT" sz="11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3" name="Per 52"/>
          <p:cNvSpPr/>
          <p:nvPr/>
        </p:nvSpPr>
        <p:spPr>
          <a:xfrm>
            <a:off x="3872880" y="4221088"/>
            <a:ext cx="216024" cy="216024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4" name="CasellaDiTesto 53"/>
          <p:cNvSpPr txBox="1"/>
          <p:nvPr/>
        </p:nvSpPr>
        <p:spPr>
          <a:xfrm>
            <a:off x="6465168" y="5281463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latin typeface="Verdana" pitchFamily="34" charset="0"/>
                <a:ea typeface="Verdana" pitchFamily="34" charset="0"/>
              </a:rPr>
              <a:t>Distanza soglia 7 kW/m</a:t>
            </a:r>
            <a:r>
              <a:rPr lang="it-IT" sz="1400" baseline="30000" dirty="0" smtClean="0">
                <a:latin typeface="Verdana" pitchFamily="34" charset="0"/>
                <a:ea typeface="Verdana" pitchFamily="34" charset="0"/>
              </a:rPr>
              <a:t>2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 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5" name="CasellaDiTesto 54"/>
          <p:cNvSpPr txBox="1"/>
          <p:nvPr/>
        </p:nvSpPr>
        <p:spPr>
          <a:xfrm>
            <a:off x="6465168" y="5641503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latin typeface="Verdana" pitchFamily="34" charset="0"/>
                <a:ea typeface="Verdana" pitchFamily="34" charset="0"/>
              </a:rPr>
              <a:t>Distanza soglia 5 kW/m</a:t>
            </a:r>
            <a:r>
              <a:rPr lang="it-IT" sz="1400" baseline="30000" dirty="0" smtClean="0">
                <a:latin typeface="Verdana" pitchFamily="34" charset="0"/>
                <a:ea typeface="Verdana" pitchFamily="34" charset="0"/>
              </a:rPr>
              <a:t>2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 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6" name="CasellaDiTesto 55"/>
          <p:cNvSpPr txBox="1"/>
          <p:nvPr/>
        </p:nvSpPr>
        <p:spPr>
          <a:xfrm>
            <a:off x="6465168" y="6001543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latin typeface="Verdana" pitchFamily="34" charset="0"/>
                <a:ea typeface="Verdana" pitchFamily="34" charset="0"/>
              </a:rPr>
              <a:t>Distanza soglia 3 kW/m</a:t>
            </a:r>
            <a:r>
              <a:rPr lang="it-IT" sz="1400" baseline="30000" dirty="0" smtClean="0">
                <a:latin typeface="Verdana" pitchFamily="34" charset="0"/>
                <a:ea typeface="Verdana" pitchFamily="34" charset="0"/>
              </a:rPr>
              <a:t>2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 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8" name="Rettangolo 57"/>
          <p:cNvSpPr/>
          <p:nvPr/>
        </p:nvSpPr>
        <p:spPr>
          <a:xfrm>
            <a:off x="992560" y="1124744"/>
            <a:ext cx="8136904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Schema di una mappa di irraggiamento</a:t>
            </a:r>
            <a:endParaRPr lang="it-IT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7" name="Freccia angolare in su 26"/>
          <p:cNvSpPr/>
          <p:nvPr/>
        </p:nvSpPr>
        <p:spPr>
          <a:xfrm rot="5400000">
            <a:off x="560512" y="2492896"/>
            <a:ext cx="2664296" cy="1512168"/>
          </a:xfrm>
          <a:prstGeom prst="bentUpArrow">
            <a:avLst>
              <a:gd name="adj1" fmla="val 25000"/>
              <a:gd name="adj2" fmla="val 25000"/>
              <a:gd name="adj3" fmla="val 25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Rettangolo 59"/>
          <p:cNvSpPr/>
          <p:nvPr/>
        </p:nvSpPr>
        <p:spPr>
          <a:xfrm>
            <a:off x="5961112" y="2636912"/>
            <a:ext cx="3296816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Il parametro fisico di riferimento è la radiazione termica espressa in kW/m</a:t>
            </a:r>
            <a:r>
              <a:rPr lang="it-IT" sz="2000" b="1" baseline="30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r>
              <a:rPr lang="it-IT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it-IT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2" name="Freccia in giù 61"/>
          <p:cNvSpPr/>
          <p:nvPr/>
        </p:nvSpPr>
        <p:spPr>
          <a:xfrm>
            <a:off x="7545288" y="4005064"/>
            <a:ext cx="360040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827721" y="404664"/>
            <a:ext cx="8661783" cy="4104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pic>
        <p:nvPicPr>
          <p:cNvPr id="645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4568" y="980728"/>
            <a:ext cx="8097763" cy="56501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Rettangolo 9"/>
          <p:cNvSpPr/>
          <p:nvPr/>
        </p:nvSpPr>
        <p:spPr>
          <a:xfrm>
            <a:off x="3944888" y="1124744"/>
            <a:ext cx="511710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Impianto 100 – scenario incidentale </a:t>
            </a:r>
            <a:r>
              <a:rPr lang="it-IT" sz="16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n°</a:t>
            </a:r>
            <a:r>
              <a:rPr lang="it-IT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4</a:t>
            </a:r>
          </a:p>
          <a:p>
            <a:pPr algn="ctr"/>
            <a:r>
              <a:rPr lang="it-IT" sz="1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Irraggiamento termico</a:t>
            </a:r>
            <a:endParaRPr lang="it-IT" sz="1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45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6856" y="5301208"/>
            <a:ext cx="5472608" cy="1354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4688" y="3140968"/>
            <a:ext cx="28003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827721" y="404664"/>
            <a:ext cx="8661783" cy="4104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sp>
        <p:nvSpPr>
          <p:cNvPr id="22" name="Rettangolo 21"/>
          <p:cNvSpPr/>
          <p:nvPr/>
        </p:nvSpPr>
        <p:spPr>
          <a:xfrm>
            <a:off x="4160912" y="2636912"/>
            <a:ext cx="1008112" cy="430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11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Origine del rilascio</a:t>
            </a:r>
            <a:endParaRPr lang="it-IT" sz="11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24" name="Connettore 2 23"/>
          <p:cNvCxnSpPr/>
          <p:nvPr/>
        </p:nvCxnSpPr>
        <p:spPr>
          <a:xfrm flipH="1">
            <a:off x="3648894" y="3068960"/>
            <a:ext cx="512018" cy="122413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/>
          <p:cNvCxnSpPr/>
          <p:nvPr/>
        </p:nvCxnSpPr>
        <p:spPr>
          <a:xfrm>
            <a:off x="4880992" y="5013176"/>
            <a:ext cx="360040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/>
          <p:cNvCxnSpPr/>
          <p:nvPr/>
        </p:nvCxnSpPr>
        <p:spPr>
          <a:xfrm>
            <a:off x="4880992" y="5373216"/>
            <a:ext cx="360040" cy="0"/>
          </a:xfrm>
          <a:prstGeom prst="line">
            <a:avLst/>
          </a:prstGeom>
          <a:ln w="635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asellaDiTesto 34"/>
          <p:cNvSpPr txBox="1"/>
          <p:nvPr/>
        </p:nvSpPr>
        <p:spPr>
          <a:xfrm>
            <a:off x="5241032" y="4849415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latin typeface="Verdana" pitchFamily="34" charset="0"/>
                <a:ea typeface="Verdana" pitchFamily="34" charset="0"/>
              </a:rPr>
              <a:t>LFL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36" name="CasellaDiTesto 35"/>
          <p:cNvSpPr txBox="1"/>
          <p:nvPr/>
        </p:nvSpPr>
        <p:spPr>
          <a:xfrm>
            <a:off x="5241032" y="5229200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latin typeface="Verdana" pitchFamily="34" charset="0"/>
                <a:ea typeface="Verdana" pitchFamily="34" charset="0"/>
              </a:rPr>
              <a:t>½ LFL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cxnSp>
        <p:nvCxnSpPr>
          <p:cNvPr id="39" name="Connettore 2 38"/>
          <p:cNvCxnSpPr/>
          <p:nvPr/>
        </p:nvCxnSpPr>
        <p:spPr>
          <a:xfrm flipH="1">
            <a:off x="2856806" y="4437112"/>
            <a:ext cx="648072" cy="648072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ttangolo 39"/>
          <p:cNvSpPr/>
          <p:nvPr/>
        </p:nvSpPr>
        <p:spPr>
          <a:xfrm>
            <a:off x="3144838" y="4653136"/>
            <a:ext cx="1008112" cy="430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11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Distanza in metri</a:t>
            </a:r>
            <a:endParaRPr lang="it-IT" sz="11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3" name="Per 52"/>
          <p:cNvSpPr/>
          <p:nvPr/>
        </p:nvSpPr>
        <p:spPr>
          <a:xfrm>
            <a:off x="3504878" y="4221088"/>
            <a:ext cx="216024" cy="216024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8" name="Rettangolo 57"/>
          <p:cNvSpPr/>
          <p:nvPr/>
        </p:nvSpPr>
        <p:spPr>
          <a:xfrm>
            <a:off x="992560" y="1124744"/>
            <a:ext cx="8136904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Schema di una mappa di dispersione infiammabile</a:t>
            </a:r>
            <a:endParaRPr lang="it-IT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7" name="Freccia angolare in su 26"/>
          <p:cNvSpPr/>
          <p:nvPr/>
        </p:nvSpPr>
        <p:spPr>
          <a:xfrm rot="5400000">
            <a:off x="560512" y="2492896"/>
            <a:ext cx="2664296" cy="1512168"/>
          </a:xfrm>
          <a:prstGeom prst="bentUpArrow">
            <a:avLst>
              <a:gd name="adj1" fmla="val 25000"/>
              <a:gd name="adj2" fmla="val 25000"/>
              <a:gd name="adj3" fmla="val 25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/>
          <p:cNvSpPr/>
          <p:nvPr/>
        </p:nvSpPr>
        <p:spPr>
          <a:xfrm>
            <a:off x="5817096" y="2708920"/>
            <a:ext cx="3816424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Il parametro fisico di riferimento è la concentrazione di sostanza infiammabile in atmosfera in relazione al limite inferiore di infiammabilità (LFL)</a:t>
            </a:r>
            <a:endParaRPr lang="it-IT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26" name="Freccia angolare in su 25"/>
          <p:cNvSpPr/>
          <p:nvPr/>
        </p:nvSpPr>
        <p:spPr>
          <a:xfrm rot="5400000" flipV="1">
            <a:off x="6465168" y="4365104"/>
            <a:ext cx="936104" cy="1224136"/>
          </a:xfrm>
          <a:prstGeom prst="bent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528" y="980728"/>
            <a:ext cx="8208912" cy="577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8" name="Rettangolo 1"/>
          <p:cNvSpPr>
            <a:spLocks noChangeArrowheads="1"/>
          </p:cNvSpPr>
          <p:nvPr/>
        </p:nvSpPr>
        <p:spPr bwMode="auto">
          <a:xfrm>
            <a:off x="1074870" y="333375"/>
            <a:ext cx="8853488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it-IT" altLang="it-IT" sz="2100" b="1" dirty="0">
                <a:solidFill>
                  <a:schemeClr val="bg1"/>
                </a:solidFill>
              </a:rPr>
              <a:t>Scenari incidentali ISAB Sud</a:t>
            </a:r>
            <a:endParaRPr lang="it-IT" altLang="it-IT" sz="2000" b="1" dirty="0">
              <a:solidFill>
                <a:schemeClr val="bg1"/>
              </a:solidFill>
            </a:endParaRPr>
          </a:p>
          <a:p>
            <a:pPr eaLnBrk="1" hangingPunct="1"/>
            <a:endParaRPr lang="it-IT" altLang="it-IT" sz="2100" b="1" dirty="0">
              <a:solidFill>
                <a:schemeClr val="bg1"/>
              </a:solidFill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827721" y="404664"/>
            <a:ext cx="8661783" cy="4104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704528" y="980728"/>
            <a:ext cx="5270995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Impianto CR35 – scenario incidentale </a:t>
            </a:r>
            <a:r>
              <a:rPr lang="it-IT" sz="16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n°</a:t>
            </a:r>
            <a:r>
              <a:rPr lang="it-IT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2</a:t>
            </a:r>
          </a:p>
          <a:p>
            <a:pPr algn="ctr"/>
            <a:r>
              <a:rPr lang="it-IT" sz="1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Dispersione infiammabile</a:t>
            </a:r>
            <a:endParaRPr lang="it-IT" sz="1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5008" y="5661248"/>
            <a:ext cx="3810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6736" y="3212976"/>
            <a:ext cx="27146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827721" y="404664"/>
            <a:ext cx="8661783" cy="4104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sp>
        <p:nvSpPr>
          <p:cNvPr id="22" name="Rettangolo 21"/>
          <p:cNvSpPr/>
          <p:nvPr/>
        </p:nvSpPr>
        <p:spPr>
          <a:xfrm>
            <a:off x="4376936" y="2492896"/>
            <a:ext cx="1008112" cy="430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11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Origine del rilascio</a:t>
            </a:r>
            <a:endParaRPr lang="it-IT" sz="11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24" name="Connettore 2 23"/>
          <p:cNvCxnSpPr/>
          <p:nvPr/>
        </p:nvCxnSpPr>
        <p:spPr>
          <a:xfrm flipH="1">
            <a:off x="4016896" y="2924944"/>
            <a:ext cx="360040" cy="136815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/>
          <p:cNvCxnSpPr/>
          <p:nvPr/>
        </p:nvCxnSpPr>
        <p:spPr>
          <a:xfrm>
            <a:off x="5025008" y="4672881"/>
            <a:ext cx="360040" cy="0"/>
          </a:xfrm>
          <a:prstGeom prst="line">
            <a:avLst/>
          </a:prstGeom>
          <a:ln w="635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/>
          <p:cNvCxnSpPr/>
          <p:nvPr/>
        </p:nvCxnSpPr>
        <p:spPr>
          <a:xfrm>
            <a:off x="5025008" y="5032921"/>
            <a:ext cx="360040" cy="0"/>
          </a:xfrm>
          <a:prstGeom prst="line">
            <a:avLst/>
          </a:prstGeom>
          <a:ln w="635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asellaDiTesto 34"/>
          <p:cNvSpPr txBox="1"/>
          <p:nvPr/>
        </p:nvSpPr>
        <p:spPr>
          <a:xfrm>
            <a:off x="5385048" y="4509120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latin typeface="Verdana" pitchFamily="34" charset="0"/>
                <a:ea typeface="Verdana" pitchFamily="34" charset="0"/>
              </a:rPr>
              <a:t>LC</a:t>
            </a:r>
            <a:r>
              <a:rPr lang="it-IT" sz="1400" baseline="-25000" dirty="0" smtClean="0">
                <a:latin typeface="Verdana" pitchFamily="34" charset="0"/>
                <a:ea typeface="Verdana" pitchFamily="34" charset="0"/>
              </a:rPr>
              <a:t>50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36" name="CasellaDiTesto 35"/>
          <p:cNvSpPr txBox="1"/>
          <p:nvPr/>
        </p:nvSpPr>
        <p:spPr>
          <a:xfrm>
            <a:off x="5385048" y="4888905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latin typeface="Verdana" pitchFamily="34" charset="0"/>
                <a:ea typeface="Verdana" pitchFamily="34" charset="0"/>
              </a:rPr>
              <a:t>IDLH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cxnSp>
        <p:nvCxnSpPr>
          <p:cNvPr id="39" name="Connettore 2 38"/>
          <p:cNvCxnSpPr/>
          <p:nvPr/>
        </p:nvCxnSpPr>
        <p:spPr>
          <a:xfrm flipH="1">
            <a:off x="3224808" y="4437112"/>
            <a:ext cx="648072" cy="648072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ttangolo 39"/>
          <p:cNvSpPr/>
          <p:nvPr/>
        </p:nvSpPr>
        <p:spPr>
          <a:xfrm>
            <a:off x="3512840" y="4653136"/>
            <a:ext cx="1008112" cy="430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11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Distanza in metri</a:t>
            </a:r>
            <a:endParaRPr lang="it-IT" sz="11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3" name="Per 52"/>
          <p:cNvSpPr/>
          <p:nvPr/>
        </p:nvSpPr>
        <p:spPr>
          <a:xfrm>
            <a:off x="3872880" y="4221088"/>
            <a:ext cx="216024" cy="216024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8" name="Rettangolo 57"/>
          <p:cNvSpPr/>
          <p:nvPr/>
        </p:nvSpPr>
        <p:spPr>
          <a:xfrm>
            <a:off x="992560" y="1124744"/>
            <a:ext cx="8136904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Schema di una mappa di dispersione tossica</a:t>
            </a:r>
            <a:endParaRPr lang="it-IT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7" name="Freccia angolare in su 26"/>
          <p:cNvSpPr/>
          <p:nvPr/>
        </p:nvSpPr>
        <p:spPr>
          <a:xfrm rot="5400000">
            <a:off x="560512" y="2492896"/>
            <a:ext cx="2664296" cy="1512168"/>
          </a:xfrm>
          <a:prstGeom prst="bentUpArrow">
            <a:avLst>
              <a:gd name="adj1" fmla="val 25000"/>
              <a:gd name="adj2" fmla="val 25000"/>
              <a:gd name="adj3" fmla="val 25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/>
          <p:cNvSpPr/>
          <p:nvPr/>
        </p:nvSpPr>
        <p:spPr>
          <a:xfrm>
            <a:off x="5817096" y="2708920"/>
            <a:ext cx="3816424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Il parametro fisico di riferimento è la concentrazione di sostanza tossica in atmosfera in relazione</a:t>
            </a:r>
          </a:p>
          <a:p>
            <a:pPr algn="ctr"/>
            <a:r>
              <a:rPr lang="it-IT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ad LC50 e IDLH</a:t>
            </a:r>
            <a:endParaRPr lang="it-IT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17" name="Freccia angolare in su 16"/>
          <p:cNvSpPr/>
          <p:nvPr/>
        </p:nvSpPr>
        <p:spPr>
          <a:xfrm rot="5400000" flipV="1">
            <a:off x="6681192" y="4077072"/>
            <a:ext cx="936104" cy="1224136"/>
          </a:xfrm>
          <a:prstGeom prst="bent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528" y="908606"/>
            <a:ext cx="8317210" cy="583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8" name="Rettangolo 1"/>
          <p:cNvSpPr>
            <a:spLocks noChangeArrowheads="1"/>
          </p:cNvSpPr>
          <p:nvPr/>
        </p:nvSpPr>
        <p:spPr bwMode="auto">
          <a:xfrm>
            <a:off x="1074870" y="333375"/>
            <a:ext cx="8853488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it-IT" altLang="it-IT" sz="2100" b="1" dirty="0">
                <a:solidFill>
                  <a:schemeClr val="bg1"/>
                </a:solidFill>
              </a:rPr>
              <a:t>Scenari incidentali ISAB Sud</a:t>
            </a:r>
            <a:endParaRPr lang="it-IT" altLang="it-IT" sz="2000" b="1" dirty="0">
              <a:solidFill>
                <a:schemeClr val="bg1"/>
              </a:solidFill>
            </a:endParaRPr>
          </a:p>
          <a:p>
            <a:pPr eaLnBrk="1" hangingPunct="1"/>
            <a:endParaRPr lang="it-IT" altLang="it-IT" sz="2100" b="1" dirty="0">
              <a:solidFill>
                <a:schemeClr val="bg1"/>
              </a:solidFill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 txBox="1">
            <a:spLocks/>
          </p:cNvSpPr>
          <p:nvPr/>
        </p:nvSpPr>
        <p:spPr>
          <a:xfrm>
            <a:off x="827721" y="404664"/>
            <a:ext cx="8661783" cy="4104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AGGIORNAMENTO RDS 2021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560512" y="1052736"/>
            <a:ext cx="5907387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Impianto CR41 – scenario incidentale </a:t>
            </a:r>
            <a:r>
              <a:rPr lang="it-IT" sz="16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n°</a:t>
            </a:r>
            <a:r>
              <a:rPr lang="it-IT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CR41-1</a:t>
            </a:r>
          </a:p>
          <a:p>
            <a:pPr algn="ctr"/>
            <a:r>
              <a:rPr lang="it-IT" sz="1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Dispersione tossica</a:t>
            </a:r>
            <a:endParaRPr lang="it-IT" sz="1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146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8786" y="5733256"/>
            <a:ext cx="3518308" cy="8732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>
          <a:xfrm>
            <a:off x="4448944" y="1988840"/>
            <a:ext cx="4824536" cy="2232248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it-IT" sz="1600" dirty="0" smtClean="0">
                <a:latin typeface="Verdana" pitchFamily="34" charset="0"/>
                <a:ea typeface="Verdana" pitchFamily="34" charset="0"/>
              </a:rPr>
              <a:t>Le zone di interesse per le Raffinerie (fonte </a:t>
            </a:r>
            <a:r>
              <a:rPr lang="en-US" sz="1600" dirty="0" smtClean="0">
                <a:latin typeface="Verdana" pitchFamily="34" charset="0"/>
                <a:ea typeface="Verdana" pitchFamily="34" charset="0"/>
              </a:rPr>
              <a:t>ESWD - European Severe Weather Database</a:t>
            </a:r>
            <a:r>
              <a:rPr lang="it-IT" sz="1600" dirty="0" smtClean="0">
                <a:latin typeface="Verdana" pitchFamily="34" charset="0"/>
                <a:ea typeface="Verdana" pitchFamily="34" charset="0"/>
              </a:rPr>
              <a:t>), </a:t>
            </a:r>
            <a:r>
              <a:rPr lang="it-IT" sz="1600" u="sng" dirty="0" smtClean="0">
                <a:latin typeface="Verdana" pitchFamily="34" charset="0"/>
                <a:ea typeface="Verdana" pitchFamily="34" charset="0"/>
              </a:rPr>
              <a:t>non sono mai state interessate da fenomeni di tornado</a:t>
            </a:r>
            <a:r>
              <a:rPr lang="it-IT" sz="1600" dirty="0" smtClean="0">
                <a:latin typeface="Verdana" pitchFamily="34" charset="0"/>
                <a:ea typeface="Verdana" pitchFamily="34" charset="0"/>
              </a:rPr>
              <a:t>, se non da eventi di trombe marine di debole intensità.</a:t>
            </a:r>
            <a:endParaRPr lang="it-IT" sz="1600" dirty="0" smtClean="0">
              <a:solidFill>
                <a:srgbClr val="00B050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>
            <a:normAutofit fontScale="90000"/>
          </a:bodyPr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1058451" y="1124744"/>
            <a:ext cx="800892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it-IT" sz="2400" b="1" cap="all" spc="0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Analisi degli EVENTI NATURALI (</a:t>
            </a:r>
            <a:r>
              <a:rPr lang="it-IT" sz="2400" b="1" cap="all" spc="0" dirty="0" err="1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natech</a:t>
            </a:r>
            <a:r>
              <a:rPr lang="it-IT" sz="2400" b="1" cap="all" spc="0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)</a:t>
            </a:r>
            <a:endParaRPr lang="it-IT" sz="2400" b="1" cap="all" spc="0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4736976" y="4581128"/>
            <a:ext cx="4464496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it-IT" sz="2400" b="1" dirty="0" smtClean="0">
                <a:solidFill>
                  <a:schemeClr val="tx2"/>
                </a:solidFill>
                <a:latin typeface="Verdana" pitchFamily="34" charset="0"/>
                <a:ea typeface="Verdana" pitchFamily="34" charset="0"/>
              </a:rPr>
              <a:t>Non necessario</a:t>
            </a:r>
          </a:p>
          <a:p>
            <a:pPr lvl="0" algn="ctr"/>
            <a:r>
              <a:rPr lang="it-IT" sz="2400" b="1" dirty="0" smtClean="0">
                <a:solidFill>
                  <a:schemeClr val="tx2"/>
                </a:solidFill>
                <a:latin typeface="Verdana" pitchFamily="34" charset="0"/>
                <a:ea typeface="Verdana" pitchFamily="34" charset="0"/>
              </a:rPr>
              <a:t>lo sviluppo di scenari incidentali</a:t>
            </a:r>
          </a:p>
        </p:txBody>
      </p:sp>
      <p:pic>
        <p:nvPicPr>
          <p:cNvPr id="45058" name="Picture 2" descr="Piemonte, tornado scoperchia tetti e abbatte alberi: i danni in tutta la  regione (VIDEO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472" y="2780928"/>
            <a:ext cx="4128647" cy="2736304"/>
          </a:xfrm>
          <a:prstGeom prst="rect">
            <a:avLst/>
          </a:prstGeom>
          <a:noFill/>
        </p:spPr>
      </p:pic>
      <p:sp>
        <p:nvSpPr>
          <p:cNvPr id="14" name="Rettangolo 13"/>
          <p:cNvSpPr/>
          <p:nvPr/>
        </p:nvSpPr>
        <p:spPr>
          <a:xfrm>
            <a:off x="1352600" y="2132856"/>
            <a:ext cx="175079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it-IT" sz="2400" b="1" u="sng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tornado</a:t>
            </a:r>
            <a:endParaRPr lang="it-IT" sz="2400" b="1" u="sng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9" name="Freccia in giù 18"/>
          <p:cNvSpPr/>
          <p:nvPr/>
        </p:nvSpPr>
        <p:spPr>
          <a:xfrm>
            <a:off x="2072680" y="1628800"/>
            <a:ext cx="360040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75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7">
            <a:extLst/>
          </p:cNvPr>
          <p:cNvSpPr>
            <a:spLocks noChangeArrowheads="1"/>
          </p:cNvSpPr>
          <p:nvPr/>
        </p:nvSpPr>
        <p:spPr bwMode="auto">
          <a:xfrm>
            <a:off x="2152104" y="1828180"/>
            <a:ext cx="5969248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it-IT" altLang="it-IT" dirty="0">
                <a:latin typeface="Verdana" pitchFamily="34" charset="0"/>
                <a:ea typeface="Verdana" pitchFamily="34" charset="0"/>
              </a:rPr>
              <a:t>D.P.R. n. 175 del 17 maggio 1988 (</a:t>
            </a:r>
            <a:r>
              <a:rPr lang="it-IT" altLang="it-IT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</a:rPr>
              <a:t>Seveso </a:t>
            </a:r>
            <a:r>
              <a:rPr lang="it-IT" altLang="it-IT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</a:rPr>
              <a:t>I</a:t>
            </a:r>
            <a:r>
              <a:rPr lang="it-IT" altLang="it-IT" dirty="0" smtClean="0">
                <a:latin typeface="Verdana" pitchFamily="34" charset="0"/>
                <a:ea typeface="Verdana" pitchFamily="34" charset="0"/>
              </a:rPr>
              <a:t>)</a:t>
            </a:r>
            <a:endParaRPr lang="it-IT" altLang="it-IT" dirty="0">
              <a:latin typeface="Verdana" pitchFamily="34" charset="0"/>
              <a:ea typeface="Verdana" pitchFamily="34" charset="0"/>
            </a:endParaRPr>
          </a:p>
          <a:p>
            <a:pPr eaLnBrk="1" hangingPunct="1">
              <a:defRPr/>
            </a:pPr>
            <a:r>
              <a:rPr lang="it-IT" altLang="it-IT" i="1" dirty="0">
                <a:latin typeface="Verdana" pitchFamily="34" charset="0"/>
                <a:ea typeface="Verdana" pitchFamily="34" charset="0"/>
              </a:rPr>
              <a:t>Abrogato dal D.L. 334/99</a:t>
            </a:r>
            <a:endParaRPr lang="it-IT" altLang="it-IT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9" name="Rettangolo 12">
            <a:extLst/>
          </p:cNvPr>
          <p:cNvSpPr>
            <a:spLocks noChangeArrowheads="1"/>
          </p:cNvSpPr>
          <p:nvPr/>
        </p:nvSpPr>
        <p:spPr bwMode="auto">
          <a:xfrm>
            <a:off x="2000672" y="3356992"/>
            <a:ext cx="7344816" cy="120032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it-IT" altLang="it-IT" dirty="0" smtClean="0">
                <a:latin typeface="Verdana" pitchFamily="34" charset="0"/>
                <a:ea typeface="Verdana" pitchFamily="34" charset="0"/>
              </a:rPr>
              <a:t>D. Lgs</a:t>
            </a:r>
            <a:r>
              <a:rPr lang="it-IT" altLang="it-IT" dirty="0">
                <a:latin typeface="Verdana" pitchFamily="34" charset="0"/>
                <a:ea typeface="Verdana" pitchFamily="34" charset="0"/>
              </a:rPr>
              <a:t>. 17 agosto 1999 n. 334 (</a:t>
            </a:r>
            <a:r>
              <a:rPr lang="it-IT" altLang="it-IT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</a:rPr>
              <a:t>Seveso </a:t>
            </a:r>
            <a:r>
              <a:rPr lang="it-IT" altLang="it-IT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</a:rPr>
              <a:t>II</a:t>
            </a:r>
            <a:r>
              <a:rPr lang="it-IT" altLang="it-IT" dirty="0" smtClean="0">
                <a:latin typeface="Verdana" pitchFamily="34" charset="0"/>
                <a:ea typeface="Verdana" pitchFamily="34" charset="0"/>
              </a:rPr>
              <a:t>)</a:t>
            </a:r>
            <a:endParaRPr lang="it-IT" altLang="it-IT" dirty="0">
              <a:latin typeface="Verdana" pitchFamily="34" charset="0"/>
              <a:ea typeface="Verdana" pitchFamily="34" charset="0"/>
            </a:endParaRPr>
          </a:p>
          <a:p>
            <a:pPr eaLnBrk="1" hangingPunct="1">
              <a:defRPr/>
            </a:pPr>
            <a:r>
              <a:rPr lang="it-IT" altLang="it-IT" dirty="0">
                <a:latin typeface="Verdana" pitchFamily="34" charset="0"/>
                <a:ea typeface="Verdana" pitchFamily="34" charset="0"/>
              </a:rPr>
              <a:t>Attuazione della direttiva 96/82/CE</a:t>
            </a:r>
          </a:p>
          <a:p>
            <a:pPr eaLnBrk="1" hangingPunct="1">
              <a:defRPr/>
            </a:pPr>
            <a:r>
              <a:rPr lang="it-IT" altLang="it-IT" dirty="0">
                <a:latin typeface="Verdana" pitchFamily="34" charset="0"/>
                <a:ea typeface="Verdana" pitchFamily="34" charset="0"/>
              </a:rPr>
              <a:t> </a:t>
            </a:r>
          </a:p>
          <a:p>
            <a:pPr eaLnBrk="1" hangingPunct="1">
              <a:defRPr/>
            </a:pPr>
            <a:r>
              <a:rPr lang="it-IT" altLang="it-IT" dirty="0" smtClean="0">
                <a:latin typeface="Verdana" pitchFamily="34" charset="0"/>
                <a:ea typeface="Verdana" pitchFamily="34" charset="0"/>
              </a:rPr>
              <a:t>D. Lgs</a:t>
            </a:r>
            <a:r>
              <a:rPr lang="it-IT" altLang="it-IT" dirty="0">
                <a:latin typeface="Verdana" pitchFamily="34" charset="0"/>
                <a:ea typeface="Verdana" pitchFamily="34" charset="0"/>
              </a:rPr>
              <a:t>. 21 settembre 2005 n. </a:t>
            </a:r>
            <a:r>
              <a:rPr lang="it-IT" altLang="it-IT" dirty="0" smtClean="0">
                <a:latin typeface="Verdana" pitchFamily="34" charset="0"/>
                <a:ea typeface="Verdana" pitchFamily="34" charset="0"/>
              </a:rPr>
              <a:t>238 (</a:t>
            </a:r>
            <a:r>
              <a:rPr lang="it-IT" altLang="it-IT" dirty="0">
                <a:latin typeface="Verdana" pitchFamily="34" charset="0"/>
                <a:ea typeface="Verdana" pitchFamily="34" charset="0"/>
              </a:rPr>
              <a:t>modifiche </a:t>
            </a:r>
            <a:r>
              <a:rPr lang="it-IT" altLang="it-IT" dirty="0" smtClean="0">
                <a:latin typeface="Verdana" pitchFamily="34" charset="0"/>
                <a:ea typeface="Verdana" pitchFamily="34" charset="0"/>
              </a:rPr>
              <a:t>alla </a:t>
            </a:r>
            <a:r>
              <a:rPr lang="it-IT" altLang="it-IT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</a:rPr>
              <a:t>Seveso II</a:t>
            </a:r>
            <a:r>
              <a:rPr lang="it-IT" altLang="it-IT" dirty="0" smtClean="0">
                <a:latin typeface="Verdana" pitchFamily="34" charset="0"/>
                <a:ea typeface="Verdana" pitchFamily="34" charset="0"/>
              </a:rPr>
              <a:t>)</a:t>
            </a:r>
            <a:endParaRPr lang="it-IT" altLang="it-IT" dirty="0">
              <a:latin typeface="Verdana" pitchFamily="34" charset="0"/>
              <a:ea typeface="Verdana" pitchFamily="34" charset="0"/>
            </a:endParaRPr>
          </a:p>
        </p:txBody>
      </p:sp>
      <p:pic>
        <p:nvPicPr>
          <p:cNvPr id="10" name="Immagine 13" descr="freccia4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839" y="1899617"/>
            <a:ext cx="1208087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magine 20" descr="freccia4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6536" y="3789040"/>
            <a:ext cx="1052513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mmagine 21" descr="freccia4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6536" y="5445224"/>
            <a:ext cx="1052513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ttangolo 22">
            <a:extLst/>
          </p:cNvPr>
          <p:cNvSpPr>
            <a:spLocks noChangeArrowheads="1"/>
          </p:cNvSpPr>
          <p:nvPr/>
        </p:nvSpPr>
        <p:spPr bwMode="auto">
          <a:xfrm>
            <a:off x="1900237" y="5446965"/>
            <a:ext cx="7085211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it-IT" altLang="it-IT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D. Lgs</a:t>
            </a:r>
            <a:r>
              <a:rPr lang="it-IT" altLang="it-IT" dirty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. n. 105 del 26 Giugno 2015 (</a:t>
            </a:r>
            <a:r>
              <a:rPr lang="it-IT" altLang="it-IT" b="1" dirty="0">
                <a:solidFill>
                  <a:srgbClr val="C00000"/>
                </a:solidFill>
                <a:latin typeface="Verdana" pitchFamily="34" charset="0"/>
                <a:ea typeface="Verdana" pitchFamily="34" charset="0"/>
              </a:rPr>
              <a:t>Seveso </a:t>
            </a:r>
            <a:r>
              <a:rPr lang="it-IT" altLang="it-IT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</a:rPr>
              <a:t>III</a:t>
            </a:r>
            <a:r>
              <a:rPr lang="it-IT" altLang="it-IT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)</a:t>
            </a:r>
            <a:endParaRPr lang="it-IT" altLang="it-IT" dirty="0">
              <a:solidFill>
                <a:schemeClr val="tx1"/>
              </a:solidFill>
              <a:latin typeface="Verdana" pitchFamily="34" charset="0"/>
              <a:ea typeface="Verdana" pitchFamily="34" charset="0"/>
            </a:endParaRPr>
          </a:p>
          <a:p>
            <a:pPr algn="ctr" eaLnBrk="1" hangingPunct="1">
              <a:defRPr/>
            </a:pPr>
            <a:r>
              <a:rPr lang="it-IT" altLang="it-IT" i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Con abrogazione del </a:t>
            </a:r>
            <a:r>
              <a:rPr lang="it-IT" altLang="it-IT" i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D. Lgs</a:t>
            </a:r>
            <a:r>
              <a:rPr lang="it-IT" altLang="it-IT" i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. 334/99  e </a:t>
            </a:r>
            <a:r>
              <a:rPr lang="it-IT" altLang="it-IT" i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D. Lgs</a:t>
            </a:r>
            <a:r>
              <a:rPr lang="it-IT" altLang="it-IT" i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. 238/05</a:t>
            </a:r>
            <a:endParaRPr lang="it-IT" altLang="it-IT" dirty="0">
              <a:solidFill>
                <a:schemeClr val="tx1"/>
              </a:solidFill>
              <a:latin typeface="Verdana" pitchFamily="34" charset="0"/>
              <a:ea typeface="Verdana" pitchFamily="34" charset="0"/>
            </a:endParaRPr>
          </a:p>
        </p:txBody>
      </p:sp>
      <p:pic>
        <p:nvPicPr>
          <p:cNvPr id="16" name="Immagine 23" descr="freccia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1033" y="4653136"/>
            <a:ext cx="792088" cy="732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>
            <a:normAutofit fontScale="90000"/>
          </a:bodyPr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3080792" y="980728"/>
            <a:ext cx="445186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28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Evoluzione </a:t>
            </a:r>
            <a:r>
              <a:rPr lang="it-IT" sz="28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normativa…</a:t>
            </a:r>
            <a:endParaRPr lang="it-IT" sz="28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" name="Immagine 23" descr="freccia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9025" y="2564904"/>
            <a:ext cx="792088" cy="732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>
          <a:xfrm>
            <a:off x="488504" y="2420888"/>
            <a:ext cx="2592288" cy="720080"/>
          </a:xfrm>
          <a:prstGeom prst="downArrow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IMPIANTI NORD</a:t>
            </a:r>
          </a:p>
        </p:txBody>
      </p:sp>
      <p:sp>
        <p:nvSpPr>
          <p:cNvPr id="7" name="Titolo 1"/>
          <p:cNvSpPr txBox="1">
            <a:spLocks/>
          </p:cNvSpPr>
          <p:nvPr/>
        </p:nvSpPr>
        <p:spPr>
          <a:xfrm>
            <a:off x="488504" y="3212976"/>
            <a:ext cx="2592288" cy="9361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300" dirty="0" smtClean="0">
                <a:latin typeface="Verdana" pitchFamily="34" charset="0"/>
                <a:ea typeface="Verdana" pitchFamily="34" charset="0"/>
              </a:rPr>
              <a:t>Definite frequenza e valori massimi potenziali in termini di altezza e velocità dell’onda</a:t>
            </a:r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>
            <a:normAutofit fontScale="90000"/>
          </a:bodyPr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488504" y="980728"/>
            <a:ext cx="35283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it-IT" sz="2400" b="1" cap="all" spc="0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Analisi degli EVENTI NATURALI (</a:t>
            </a:r>
            <a:r>
              <a:rPr lang="it-IT" sz="2400" b="1" cap="all" spc="0" dirty="0" err="1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natech</a:t>
            </a:r>
            <a:r>
              <a:rPr lang="it-IT" sz="2400" b="1" cap="all" spc="0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)</a:t>
            </a:r>
            <a:endParaRPr lang="it-IT" sz="2400" b="1" cap="all" spc="0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416496" y="4725144"/>
            <a:ext cx="2808312" cy="169277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1300" dirty="0" smtClean="0">
                <a:latin typeface="Verdana" pitchFamily="34" charset="0"/>
                <a:ea typeface="Verdana" pitchFamily="34" charset="0"/>
              </a:rPr>
              <a:t>Le apparecchiature prospicienti alla costa subirebbero </a:t>
            </a:r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impatti di lieve entità </a:t>
            </a:r>
            <a:r>
              <a:rPr lang="it-IT" sz="1300" dirty="0" smtClean="0">
                <a:latin typeface="Verdana" pitchFamily="34" charset="0"/>
                <a:ea typeface="Verdana" pitchFamily="34" charset="0"/>
              </a:rPr>
              <a:t>per la presenza della </a:t>
            </a:r>
            <a:r>
              <a:rPr lang="it-IT" sz="1300" u="sng" dirty="0" smtClean="0">
                <a:latin typeface="Verdana" pitchFamily="34" charset="0"/>
                <a:ea typeface="Verdana" pitchFamily="34" charset="0"/>
              </a:rPr>
              <a:t>diga foranea di </a:t>
            </a:r>
            <a:r>
              <a:rPr lang="it-IT" sz="1300" u="sng" dirty="0" err="1" smtClean="0">
                <a:latin typeface="Verdana" pitchFamily="34" charset="0"/>
                <a:ea typeface="Verdana" pitchFamily="34" charset="0"/>
              </a:rPr>
              <a:t>pre-frangimento</a:t>
            </a:r>
            <a:r>
              <a:rPr lang="it-IT" sz="1300" dirty="0" smtClean="0">
                <a:latin typeface="Verdana" pitchFamily="34" charset="0"/>
                <a:ea typeface="Verdana" pitchFamily="34" charset="0"/>
              </a:rPr>
              <a:t>.</a:t>
            </a:r>
          </a:p>
          <a:p>
            <a:pPr algn="ctr"/>
            <a:endParaRPr lang="it-IT" sz="1300" dirty="0" smtClean="0">
              <a:solidFill>
                <a:srgbClr val="00B050"/>
              </a:solidFill>
              <a:latin typeface="Verdana" pitchFamily="34" charset="0"/>
              <a:ea typeface="Verdana" pitchFamily="34" charset="0"/>
            </a:endParaRPr>
          </a:p>
          <a:p>
            <a:pPr lvl="0" algn="ctr"/>
            <a:r>
              <a:rPr lang="it-IT" sz="13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Non necessario lo sviluppo di scenari incidentali.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4376936" y="1196752"/>
            <a:ext cx="19127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it-IT" sz="2800" b="1" u="sng" cap="all" spc="0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tsunami</a:t>
            </a:r>
            <a:endParaRPr lang="it-IT" sz="2800" b="1" u="sng" cap="all" spc="0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9" name="Titolo 1"/>
          <p:cNvSpPr txBox="1">
            <a:spLocks/>
          </p:cNvSpPr>
          <p:nvPr/>
        </p:nvSpPr>
        <p:spPr>
          <a:xfrm>
            <a:off x="3440831" y="2420888"/>
            <a:ext cx="3024337" cy="720080"/>
          </a:xfrm>
          <a:prstGeom prst="downArrow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IMPIANTI SUD</a:t>
            </a:r>
          </a:p>
        </p:txBody>
      </p:sp>
      <p:sp>
        <p:nvSpPr>
          <p:cNvPr id="20" name="Titolo 1"/>
          <p:cNvSpPr txBox="1">
            <a:spLocks/>
          </p:cNvSpPr>
          <p:nvPr/>
        </p:nvSpPr>
        <p:spPr>
          <a:xfrm>
            <a:off x="6825208" y="2420888"/>
            <a:ext cx="2736304" cy="720080"/>
          </a:xfrm>
          <a:prstGeom prst="downArrow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IMPIANTI IGCC</a:t>
            </a:r>
          </a:p>
        </p:txBody>
      </p:sp>
      <p:sp>
        <p:nvSpPr>
          <p:cNvPr id="21" name="Freccia a destra rientrata 20"/>
          <p:cNvSpPr/>
          <p:nvPr/>
        </p:nvSpPr>
        <p:spPr>
          <a:xfrm rot="5400000">
            <a:off x="1604627" y="4257092"/>
            <a:ext cx="432048" cy="360040"/>
          </a:xfrm>
          <a:prstGeom prst="notched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0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2" name="Titolo 1"/>
          <p:cNvSpPr txBox="1">
            <a:spLocks/>
          </p:cNvSpPr>
          <p:nvPr/>
        </p:nvSpPr>
        <p:spPr>
          <a:xfrm>
            <a:off x="3440832" y="3212976"/>
            <a:ext cx="3014862" cy="136815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300" dirty="0" smtClean="0">
                <a:latin typeface="Verdana" pitchFamily="34" charset="0"/>
                <a:ea typeface="Verdana" pitchFamily="34" charset="0"/>
              </a:rPr>
              <a:t>Effettuato studio per valutare l’impatto di un eventuale maremoto (Pontile Sud). Esaminati due casi: </a:t>
            </a:r>
            <a:r>
              <a:rPr lang="it-IT" sz="1400" dirty="0" smtClean="0"/>
              <a:t>altezza dell’onda 3 m (caso 1) e altezza dell’onda 7 m (caso 2).</a:t>
            </a:r>
            <a:endParaRPr lang="it-IT" sz="1300" dirty="0" smtClean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3440831" y="5157192"/>
            <a:ext cx="3096345" cy="129266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1300" dirty="0" smtClean="0">
                <a:latin typeface="Verdana" pitchFamily="34" charset="0"/>
                <a:ea typeface="Verdana" pitchFamily="34" charset="0"/>
              </a:rPr>
              <a:t>La struttura del Pontile è stata progettata per un’altezza dell’onda di 7,5 m.</a:t>
            </a:r>
          </a:p>
          <a:p>
            <a:pPr algn="ctr"/>
            <a:endParaRPr lang="it-IT" sz="1300" dirty="0" smtClean="0">
              <a:latin typeface="Verdana" pitchFamily="34" charset="0"/>
              <a:ea typeface="Verdana" pitchFamily="34" charset="0"/>
            </a:endParaRPr>
          </a:p>
          <a:p>
            <a:pPr algn="ctr"/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La verifica effettuata</a:t>
            </a:r>
          </a:p>
          <a:p>
            <a:pPr algn="ctr"/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ha dato esito positivo</a:t>
            </a:r>
            <a:r>
              <a:rPr lang="it-IT" sz="1300" dirty="0" smtClean="0">
                <a:latin typeface="Verdana" pitchFamily="34" charset="0"/>
                <a:ea typeface="Verdana" pitchFamily="34" charset="0"/>
              </a:rPr>
              <a:t>.</a:t>
            </a:r>
            <a:endParaRPr lang="it-IT" sz="1300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4" name="Freccia a destra rientrata 23"/>
          <p:cNvSpPr/>
          <p:nvPr/>
        </p:nvSpPr>
        <p:spPr>
          <a:xfrm rot="5400000">
            <a:off x="4844988" y="4689140"/>
            <a:ext cx="432048" cy="360040"/>
          </a:xfrm>
          <a:prstGeom prst="notched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0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5" name="Titolo 1"/>
          <p:cNvSpPr txBox="1">
            <a:spLocks/>
          </p:cNvSpPr>
          <p:nvPr/>
        </p:nvSpPr>
        <p:spPr>
          <a:xfrm>
            <a:off x="6825208" y="3284984"/>
            <a:ext cx="2736304" cy="136815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400" dirty="0" smtClean="0"/>
              <a:t>L’area può essere ragionevolmente esclusa dallo studio in quanto è ubicata ad una quota sul livello del mare di circa 21 m e ad una distanza dallo stesso di circa 1100 m.</a:t>
            </a:r>
            <a:endParaRPr lang="it-IT" sz="1300" dirty="0" smtClean="0">
              <a:solidFill>
                <a:srgbClr val="00B050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6897216" y="5229200"/>
            <a:ext cx="2664296" cy="6924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it-IT" sz="13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Non necessario lo sviluppo di scenari incidentali</a:t>
            </a:r>
          </a:p>
        </p:txBody>
      </p:sp>
      <p:sp>
        <p:nvSpPr>
          <p:cNvPr id="27" name="Freccia a destra rientrata 26"/>
          <p:cNvSpPr/>
          <p:nvPr/>
        </p:nvSpPr>
        <p:spPr>
          <a:xfrm rot="5400000">
            <a:off x="8013340" y="4761148"/>
            <a:ext cx="432048" cy="360040"/>
          </a:xfrm>
          <a:prstGeom prst="notch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0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47106" name="AutoShape 2" descr="Tsunami e danni alle strutture. Quali sono i meccanismi di collasso? |  Ediltecni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47108" name="Picture 4" descr="Tsunami e danni alle strutture. Quali sono i meccanismi di collasso? |  Ediltecnic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9184" y="620688"/>
            <a:ext cx="2545429" cy="1588276"/>
          </a:xfrm>
          <a:prstGeom prst="rect">
            <a:avLst/>
          </a:prstGeom>
          <a:noFill/>
        </p:spPr>
      </p:pic>
      <p:sp>
        <p:nvSpPr>
          <p:cNvPr id="29" name="Freccia circolare in su 28"/>
          <p:cNvSpPr/>
          <p:nvPr/>
        </p:nvSpPr>
        <p:spPr>
          <a:xfrm>
            <a:off x="3584848" y="1772816"/>
            <a:ext cx="1368152" cy="504056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5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>
          <a:xfrm>
            <a:off x="560512" y="2780928"/>
            <a:ext cx="4104456" cy="720080"/>
          </a:xfrm>
          <a:prstGeom prst="downArrow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IMPIANTI NORD</a:t>
            </a:r>
          </a:p>
        </p:txBody>
      </p:sp>
      <p:sp>
        <p:nvSpPr>
          <p:cNvPr id="7" name="Titolo 1"/>
          <p:cNvSpPr txBox="1">
            <a:spLocks/>
          </p:cNvSpPr>
          <p:nvPr/>
        </p:nvSpPr>
        <p:spPr>
          <a:xfrm>
            <a:off x="488504" y="3573016"/>
            <a:ext cx="4176464" cy="27363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300" dirty="0" smtClean="0">
                <a:latin typeface="Verdana" pitchFamily="34" charset="0"/>
                <a:ea typeface="Verdana" pitchFamily="34" charset="0"/>
              </a:rPr>
              <a:t>Effettuate verifiche sismiche su apparecchiature critiche e a fronte scenari incidentali.</a:t>
            </a:r>
            <a:br>
              <a:rPr lang="it-IT" sz="1300" dirty="0" smtClean="0">
                <a:latin typeface="Verdana" pitchFamily="34" charset="0"/>
                <a:ea typeface="Verdana" pitchFamily="34" charset="0"/>
              </a:rPr>
            </a:br>
            <a:endParaRPr lang="it-IT" sz="1300" dirty="0" smtClean="0">
              <a:latin typeface="Verdana" pitchFamily="34" charset="0"/>
              <a:ea typeface="Verdana" pitchFamily="34" charset="0"/>
            </a:endParaRPr>
          </a:p>
          <a:p>
            <a:r>
              <a:rPr lang="it-IT" sz="1300" u="sng" dirty="0" smtClean="0">
                <a:latin typeface="Verdana" pitchFamily="34" charset="0"/>
                <a:ea typeface="Verdana" pitchFamily="34" charset="0"/>
              </a:rPr>
              <a:t>Predisposti interventi di adeguamento/miglioramento sismico.</a:t>
            </a:r>
          </a:p>
          <a:p>
            <a:r>
              <a:rPr lang="it-IT" sz="1300" dirty="0" smtClean="0">
                <a:latin typeface="Verdana" pitchFamily="34" charset="0"/>
                <a:ea typeface="Verdana" pitchFamily="34" charset="0"/>
              </a:rPr>
              <a:t> </a:t>
            </a:r>
          </a:p>
          <a:p>
            <a:r>
              <a:rPr lang="it-IT" sz="1300" dirty="0" smtClean="0">
                <a:latin typeface="Verdana" pitchFamily="34" charset="0"/>
                <a:ea typeface="Verdana" pitchFamily="34" charset="0"/>
              </a:rPr>
              <a:t>Tutti gli interventi saranno completati entro Maggio 2024. </a:t>
            </a:r>
          </a:p>
          <a:p>
            <a:endParaRPr lang="it-IT" sz="1300" dirty="0" smtClean="0">
              <a:latin typeface="Verdana" pitchFamily="34" charset="0"/>
              <a:ea typeface="Verdana" pitchFamily="34" charset="0"/>
            </a:endParaRPr>
          </a:p>
          <a:p>
            <a:r>
              <a:rPr lang="it-IT" sz="1300" dirty="0" smtClean="0">
                <a:latin typeface="Verdana" pitchFamily="34" charset="0"/>
                <a:ea typeface="Verdana" pitchFamily="34" charset="0"/>
              </a:rPr>
              <a:t>Tali interventi di adeguamento/miglioramento sismico </a:t>
            </a:r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renderanno non più credibili gli scenari derivanti dal sisma</a:t>
            </a:r>
            <a:r>
              <a:rPr lang="it-IT" sz="1300" dirty="0" smtClean="0">
                <a:latin typeface="Verdana" pitchFamily="34" charset="0"/>
                <a:ea typeface="Verdana" pitchFamily="34" charset="0"/>
              </a:rPr>
              <a:t>.</a:t>
            </a:r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>
            <a:normAutofit fontScale="90000"/>
          </a:bodyPr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1928664" y="908720"/>
            <a:ext cx="525658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it-IT" sz="2400" b="1" cap="all" spc="0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Analisi degli EVENTI NATURALI (</a:t>
            </a:r>
            <a:r>
              <a:rPr lang="it-IT" sz="2400" b="1" cap="all" spc="0" dirty="0" err="1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natech</a:t>
            </a:r>
            <a:r>
              <a:rPr lang="it-IT" sz="2400" b="1" cap="all" spc="0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)</a:t>
            </a:r>
            <a:endParaRPr lang="it-IT" sz="2400" b="1" cap="all" spc="0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3728864" y="1772816"/>
            <a:ext cx="13789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it-IT" sz="2800" b="1" u="sng" cap="all" spc="0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sisma</a:t>
            </a:r>
            <a:endParaRPr lang="it-IT" sz="2800" b="1" u="sng" cap="all" spc="0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9" name="Titolo 1"/>
          <p:cNvSpPr txBox="1">
            <a:spLocks/>
          </p:cNvSpPr>
          <p:nvPr/>
        </p:nvSpPr>
        <p:spPr>
          <a:xfrm>
            <a:off x="5025008" y="2780928"/>
            <a:ext cx="4248472" cy="720080"/>
          </a:xfrm>
          <a:prstGeom prst="downArrow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300" b="1" dirty="0" smtClean="0">
                <a:latin typeface="Verdana" pitchFamily="34" charset="0"/>
                <a:ea typeface="Verdana" pitchFamily="34" charset="0"/>
              </a:rPr>
              <a:t>IMPIANTI SUD/IGCC</a:t>
            </a:r>
          </a:p>
        </p:txBody>
      </p:sp>
      <p:sp>
        <p:nvSpPr>
          <p:cNvPr id="22" name="Titolo 1"/>
          <p:cNvSpPr txBox="1">
            <a:spLocks/>
          </p:cNvSpPr>
          <p:nvPr/>
        </p:nvSpPr>
        <p:spPr>
          <a:xfrm>
            <a:off x="5025008" y="3573016"/>
            <a:ext cx="4248472" cy="216024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300" dirty="0" smtClean="0">
                <a:latin typeface="Verdana" pitchFamily="34" charset="0"/>
                <a:ea typeface="Verdana" pitchFamily="34" charset="0"/>
              </a:rPr>
              <a:t>Effettuate verifiche sismiche su apparecchiature critiche e a fronte scenari incidentali.</a:t>
            </a:r>
          </a:p>
          <a:p>
            <a:endParaRPr lang="it-IT" sz="1300" dirty="0" smtClean="0">
              <a:latin typeface="Verdana" pitchFamily="34" charset="0"/>
              <a:ea typeface="Verdana" pitchFamily="34" charset="0"/>
            </a:endParaRPr>
          </a:p>
          <a:p>
            <a:r>
              <a:rPr lang="it-IT" sz="1300" u="sng" dirty="0" smtClean="0">
                <a:latin typeface="Verdana" pitchFamily="34" charset="0"/>
                <a:ea typeface="Verdana" pitchFamily="34" charset="0"/>
              </a:rPr>
              <a:t>Effettuati gli interventi di adeguamento/miglioramento sismico</a:t>
            </a:r>
            <a:r>
              <a:rPr lang="it-IT" sz="1400" dirty="0" smtClean="0"/>
              <a:t>.</a:t>
            </a:r>
          </a:p>
          <a:p>
            <a:endParaRPr lang="it-IT" sz="1400" dirty="0" smtClean="0"/>
          </a:p>
          <a:p>
            <a:r>
              <a:rPr lang="it-IT" sz="1400" b="1" dirty="0" smtClean="0">
                <a:latin typeface="Verdana" pitchFamily="34" charset="0"/>
                <a:ea typeface="Verdana" pitchFamily="34" charset="0"/>
              </a:rPr>
              <a:t>Non più credibili gli scenari</a:t>
            </a:r>
          </a:p>
          <a:p>
            <a:r>
              <a:rPr lang="it-IT" sz="1400" b="1" dirty="0" smtClean="0">
                <a:latin typeface="Verdana" pitchFamily="34" charset="0"/>
                <a:ea typeface="Verdana" pitchFamily="34" charset="0"/>
              </a:rPr>
              <a:t>derivanti dal sisma.</a:t>
            </a:r>
            <a:endParaRPr lang="it-IT" sz="1300" dirty="0" smtClean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47106" name="AutoShape 2" descr="Tsunami e danni alle strutture. Quali sono i meccanismi di collasso? |  Ediltecni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48130" name="Picture 2" descr="Pioggia e sisma: il legame secondo gli studi - Napoli Z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5208" y="980728"/>
            <a:ext cx="2160240" cy="1207876"/>
          </a:xfrm>
          <a:prstGeom prst="rect">
            <a:avLst/>
          </a:prstGeom>
          <a:noFill/>
        </p:spPr>
      </p:pic>
      <p:sp>
        <p:nvSpPr>
          <p:cNvPr id="30" name="Freccia circolare a destra 29"/>
          <p:cNvSpPr/>
          <p:nvPr/>
        </p:nvSpPr>
        <p:spPr>
          <a:xfrm>
            <a:off x="1568624" y="1196752"/>
            <a:ext cx="864096" cy="1008112"/>
          </a:xfrm>
          <a:prstGeom prst="curved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5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>
            <a:normAutofit fontScale="90000"/>
          </a:bodyPr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560512" y="908720"/>
            <a:ext cx="878497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it-IT" sz="2400" b="1" cap="all" spc="0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Analisi degli EVENTI NATURALI (</a:t>
            </a:r>
            <a:r>
              <a:rPr lang="it-IT" sz="2400" b="1" cap="all" spc="0" dirty="0" err="1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natech</a:t>
            </a:r>
            <a:r>
              <a:rPr lang="it-IT" sz="2400" b="1" cap="all" spc="0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)</a:t>
            </a:r>
            <a:endParaRPr lang="it-IT" sz="2400" b="1" cap="all" spc="0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4664968" y="1628800"/>
            <a:ext cx="2839609" cy="8640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Perturbazioni </a:t>
            </a:r>
            <a:r>
              <a:rPr lang="it-IT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cerauniche</a:t>
            </a:r>
            <a:endParaRPr lang="it-IT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Titolo 1"/>
          <p:cNvSpPr txBox="1">
            <a:spLocks/>
          </p:cNvSpPr>
          <p:nvPr/>
        </p:nvSpPr>
        <p:spPr>
          <a:xfrm>
            <a:off x="632520" y="3068960"/>
            <a:ext cx="3600400" cy="64807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400" b="1" dirty="0" smtClean="0"/>
              <a:t>Dati di riferimento: </a:t>
            </a:r>
            <a:r>
              <a:rPr lang="it-IT" sz="1400" dirty="0" smtClean="0"/>
              <a:t>banca dati del </a:t>
            </a:r>
            <a:r>
              <a:rPr lang="it-IT" sz="1400" b="1" dirty="0" smtClean="0"/>
              <a:t>SIRF</a:t>
            </a:r>
            <a:r>
              <a:rPr lang="it-IT" sz="1400" dirty="0" smtClean="0"/>
              <a:t> (Sistema Italiano Rilevamento Fulmini).</a:t>
            </a:r>
            <a:endParaRPr lang="it-IT" sz="1300" dirty="0" smtClean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47106" name="AutoShape 2" descr="Tsunami e danni alle strutture. Quali sono i meccanismi di collasso? |  Ediltecni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68610" name="Picture 2" descr="L&amp;#39;auto protegge dai fulmini di un temporale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6736" y="1484784"/>
            <a:ext cx="1728192" cy="1151678"/>
          </a:xfrm>
          <a:prstGeom prst="rect">
            <a:avLst/>
          </a:prstGeom>
          <a:noFill/>
        </p:spPr>
      </p:pic>
      <p:sp>
        <p:nvSpPr>
          <p:cNvPr id="13" name="Titolo 1"/>
          <p:cNvSpPr txBox="1">
            <a:spLocks/>
          </p:cNvSpPr>
          <p:nvPr/>
        </p:nvSpPr>
        <p:spPr>
          <a:xfrm>
            <a:off x="5025008" y="2996952"/>
            <a:ext cx="4608512" cy="86409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400" dirty="0" smtClean="0"/>
              <a:t>Sistema di rilevamento è costituito da una </a:t>
            </a:r>
            <a:r>
              <a:rPr lang="it-IT" sz="1400" b="1" dirty="0" smtClean="0"/>
              <a:t>rete di sensori per la rilevazione dei fulmini </a:t>
            </a:r>
            <a:r>
              <a:rPr lang="it-IT" sz="1400" dirty="0" smtClean="0"/>
              <a:t>su tutto il territorio italiano, isole e mari limitrofi compresi, in grado di fornire dati estremamente precisi.</a:t>
            </a:r>
          </a:p>
        </p:txBody>
      </p:sp>
      <p:sp>
        <p:nvSpPr>
          <p:cNvPr id="15" name="Freccia a destra rientrata 14"/>
          <p:cNvSpPr/>
          <p:nvPr/>
        </p:nvSpPr>
        <p:spPr>
          <a:xfrm>
            <a:off x="4376936" y="3212976"/>
            <a:ext cx="504056" cy="360040"/>
          </a:xfrm>
          <a:prstGeom prst="notched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Titolo 1"/>
          <p:cNvSpPr txBox="1">
            <a:spLocks/>
          </p:cNvSpPr>
          <p:nvPr/>
        </p:nvSpPr>
        <p:spPr>
          <a:xfrm>
            <a:off x="5241032" y="4149080"/>
            <a:ext cx="3312368" cy="64807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Fornisce il valore di “</a:t>
            </a:r>
            <a:r>
              <a:rPr lang="it-IT" sz="1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Ng</a:t>
            </a:r>
            <a:r>
              <a:rPr lang="it-IT" sz="1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”</a:t>
            </a:r>
          </a:p>
          <a:p>
            <a:r>
              <a:rPr lang="it-IT" sz="1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(numero medio di fulmini a terra</a:t>
            </a:r>
          </a:p>
          <a:p>
            <a:r>
              <a:rPr lang="it-IT" sz="1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all'anno e al chilometro quadrato)</a:t>
            </a:r>
            <a:endParaRPr lang="it-IT" sz="13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20" name="Freccia angolare in su 19"/>
          <p:cNvSpPr/>
          <p:nvPr/>
        </p:nvSpPr>
        <p:spPr>
          <a:xfrm rot="5400000" flipV="1">
            <a:off x="8589404" y="3969060"/>
            <a:ext cx="648072" cy="720080"/>
          </a:xfrm>
          <a:prstGeom prst="bentUp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Rettangolo 20"/>
          <p:cNvSpPr/>
          <p:nvPr/>
        </p:nvSpPr>
        <p:spPr>
          <a:xfrm>
            <a:off x="1640632" y="4005064"/>
            <a:ext cx="3024336" cy="100811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 defTabSz="914400">
              <a:spcBef>
                <a:spcPct val="0"/>
              </a:spcBef>
            </a:pPr>
            <a:r>
              <a:rPr lang="it-IT" sz="14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Raffineria Sud/Impianto IGCC</a:t>
            </a:r>
          </a:p>
          <a:p>
            <a:pPr algn="ctr" defTabSz="914400">
              <a:spcBef>
                <a:spcPct val="0"/>
              </a:spcBef>
            </a:pPr>
            <a:r>
              <a:rPr lang="it-IT" sz="14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Ng</a:t>
            </a:r>
            <a:r>
              <a:rPr lang="it-IT" sz="1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= 0,93 fulmini/anno/km</a:t>
            </a:r>
            <a:r>
              <a:rPr lang="it-IT" sz="1400" baseline="300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2</a:t>
            </a:r>
          </a:p>
          <a:p>
            <a:pPr algn="ctr" defTabSz="914400">
              <a:spcBef>
                <a:spcPct val="0"/>
              </a:spcBef>
            </a:pPr>
            <a:r>
              <a:rPr lang="it-IT" sz="1400" b="1" dirty="0" smtClean="0">
                <a:solidFill>
                  <a:schemeClr val="tx1"/>
                </a:solidFill>
              </a:rPr>
              <a:t>Raffineria Nord</a:t>
            </a:r>
          </a:p>
          <a:p>
            <a:pPr algn="ctr" defTabSz="914400">
              <a:spcBef>
                <a:spcPct val="0"/>
              </a:spcBef>
            </a:pPr>
            <a:r>
              <a:rPr lang="it-IT" sz="1400" dirty="0" err="1" smtClean="0">
                <a:solidFill>
                  <a:schemeClr val="tx1"/>
                </a:solidFill>
              </a:rPr>
              <a:t>Ng</a:t>
            </a:r>
            <a:r>
              <a:rPr lang="it-IT" sz="1400" dirty="0" smtClean="0">
                <a:solidFill>
                  <a:schemeClr val="tx1"/>
                </a:solidFill>
              </a:rPr>
              <a:t> = 0,98 fulmini/anno/km</a:t>
            </a:r>
            <a:r>
              <a:rPr lang="it-IT" sz="1400" baseline="30000" dirty="0" smtClean="0">
                <a:solidFill>
                  <a:schemeClr val="tx1"/>
                </a:solidFill>
              </a:rPr>
              <a:t>2</a:t>
            </a:r>
            <a:endParaRPr lang="it-IT" sz="1400" b="1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4" name="Rettangolo 23"/>
          <p:cNvSpPr/>
          <p:nvPr/>
        </p:nvSpPr>
        <p:spPr>
          <a:xfrm>
            <a:off x="1424608" y="5445224"/>
            <a:ext cx="75608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Gli  impianti  della Raffineria </a:t>
            </a:r>
            <a:r>
              <a:rPr lang="it-IT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isab</a:t>
            </a:r>
            <a:r>
              <a:rPr lang="it-IT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nord/sud/</a:t>
            </a:r>
            <a:r>
              <a:rPr lang="it-IT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igcc</a:t>
            </a:r>
            <a:r>
              <a:rPr lang="it-IT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costruiti secondo le norme tecniche di riferimento, risultano </a:t>
            </a:r>
            <a:r>
              <a:rPr lang="it-IT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protetti contro le scariche atmosferiche </a:t>
            </a:r>
            <a:endParaRPr lang="it-IT" b="1" u="sng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7" name="Freccia a destra rientrata 26"/>
          <p:cNvSpPr/>
          <p:nvPr/>
        </p:nvSpPr>
        <p:spPr>
          <a:xfrm flipH="1">
            <a:off x="4808984" y="4293096"/>
            <a:ext cx="504056" cy="360040"/>
          </a:xfrm>
          <a:prstGeom prst="notched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75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>
            <a:normAutofit fontScale="90000"/>
          </a:bodyPr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848544" y="980728"/>
            <a:ext cx="8712968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t-IT" sz="1400" dirty="0" smtClean="0">
                <a:latin typeface="Verdana" pitchFamily="34" charset="0"/>
                <a:ea typeface="Verdana" pitchFamily="34" charset="0"/>
              </a:rPr>
              <a:t>Il </a:t>
            </a:r>
            <a:r>
              <a:rPr lang="it-IT" sz="1400" b="1" dirty="0" smtClean="0">
                <a:latin typeface="Verdana" pitchFamily="34" charset="0"/>
                <a:ea typeface="Verdana" pitchFamily="34" charset="0"/>
              </a:rPr>
              <a:t>D.M. 09/05/01 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stabilisce </a:t>
            </a:r>
            <a:r>
              <a:rPr lang="it-IT" sz="1400" u="sng" dirty="0" smtClean="0">
                <a:latin typeface="Verdana" pitchFamily="34" charset="0"/>
                <a:ea typeface="Verdana" pitchFamily="34" charset="0"/>
              </a:rPr>
              <a:t>requisiti minimi di sicurezza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 in materia di pianificazione urbanistica e territoriale </a:t>
            </a:r>
            <a:r>
              <a:rPr lang="it-IT" sz="1400" u="sng" dirty="0" smtClean="0">
                <a:latin typeface="Verdana" pitchFamily="34" charset="0"/>
                <a:ea typeface="Verdana" pitchFamily="34" charset="0"/>
              </a:rPr>
              <a:t>per le zone interessate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 da stabilimenti soggetti agli obblighi di cui al D. Lgs. 105/15, con riferimento alla destinazione ed all’utilizzazione dei suoli esterni agli stabilimenti.</a:t>
            </a:r>
          </a:p>
        </p:txBody>
      </p:sp>
      <p:sp>
        <p:nvSpPr>
          <p:cNvPr id="7" name="Rettangolo 6"/>
          <p:cNvSpPr/>
          <p:nvPr/>
        </p:nvSpPr>
        <p:spPr>
          <a:xfrm>
            <a:off x="848544" y="2060848"/>
            <a:ext cx="8712968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t-IT" sz="1400" dirty="0" smtClean="0">
                <a:latin typeface="Verdana" pitchFamily="34" charset="0"/>
                <a:ea typeface="Verdana" pitchFamily="34" charset="0"/>
              </a:rPr>
              <a:t>L’analisi degli eventi incidentali effettuata per i siti Sud, Nord e IGCC ha permesso di stabilire </a:t>
            </a:r>
            <a:r>
              <a:rPr lang="it-IT" sz="1400" u="sng" dirty="0" smtClean="0">
                <a:latin typeface="Verdana" pitchFamily="34" charset="0"/>
                <a:ea typeface="Verdana" pitchFamily="34" charset="0"/>
              </a:rPr>
              <a:t>se sono presenti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 eventi incidentali che interessano aree esterne allo stabilimento.</a:t>
            </a:r>
          </a:p>
          <a:p>
            <a:pPr algn="just"/>
            <a:r>
              <a:rPr lang="it-IT" sz="1400" dirty="0" smtClean="0">
                <a:latin typeface="Verdana" pitchFamily="34" charset="0"/>
                <a:ea typeface="Verdana" pitchFamily="34" charset="0"/>
              </a:rPr>
              <a:t>In caso affermativo, si procede alla verifica della compatibilità territoriale per le aree interessate dai suddetti scenari incidentali. 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848544" y="3140968"/>
            <a:ext cx="3672408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t-IT" sz="1400" dirty="0" smtClean="0">
                <a:latin typeface="Verdana" pitchFamily="34" charset="0"/>
                <a:ea typeface="Verdana" pitchFamily="34" charset="0"/>
              </a:rPr>
              <a:t>La discriminante è data dalla combinazione tra  frequenza di accadimento dello scenario e categoria degli effetti derivanti dallo scenario. 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9" name="Freccia circolare a destra 8"/>
          <p:cNvSpPr/>
          <p:nvPr/>
        </p:nvSpPr>
        <p:spPr>
          <a:xfrm>
            <a:off x="128464" y="1340768"/>
            <a:ext cx="648072" cy="93610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graphicFrame>
        <p:nvGraphicFramePr>
          <p:cNvPr id="10" name="Tabella 9"/>
          <p:cNvGraphicFramePr>
            <a:graphicFrameLocks noGrp="1"/>
          </p:cNvGraphicFramePr>
          <p:nvPr/>
        </p:nvGraphicFramePr>
        <p:xfrm>
          <a:off x="4664968" y="3140968"/>
          <a:ext cx="4968551" cy="226770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296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6064">
                <a:tc gridSpan="5">
                  <a:txBody>
                    <a:bodyPr/>
                    <a:lstStyle/>
                    <a:p>
                      <a:pPr algn="ctr" eaLnBrk="0" hangingPunct="0">
                        <a:defRPr/>
                      </a:pPr>
                      <a:r>
                        <a:rPr lang="it-IT" sz="1050" b="1" dirty="0" smtClean="0">
                          <a:latin typeface="Verdana" pitchFamily="34" charset="0"/>
                          <a:ea typeface="Verdana" pitchFamily="34" charset="0"/>
                          <a:cs typeface="Tahoma" pitchFamily="34" charset="0"/>
                        </a:rPr>
                        <a:t>DM 09/05/2001 </a:t>
                      </a:r>
                      <a:r>
                        <a:rPr lang="it-IT" sz="1050" dirty="0" smtClean="0">
                          <a:latin typeface="Verdana" pitchFamily="34" charset="0"/>
                          <a:ea typeface="Verdana" pitchFamily="34" charset="0"/>
                          <a:cs typeface="Tahoma" pitchFamily="34" charset="0"/>
                        </a:rPr>
                        <a:t>- </a:t>
                      </a:r>
                      <a:r>
                        <a:rPr lang="it-IT" sz="1050" b="0" dirty="0" smtClean="0">
                          <a:latin typeface="Verdana" pitchFamily="34" charset="0"/>
                          <a:ea typeface="Verdana" pitchFamily="34" charset="0"/>
                          <a:cs typeface="Tahoma" pitchFamily="34" charset="0"/>
                        </a:rPr>
                        <a:t>Tabella 3b – Categorie territoriali compatibili con gli stabilimenti (rilascio di concessioni e autorizzazioni edilizie in assenza di variante urbanistica)</a:t>
                      </a:r>
                      <a:endParaRPr lang="it-IT" sz="1050" b="1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it-IT" sz="1100" b="1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b="1" dirty="0">
                          <a:latin typeface="Verdana" pitchFamily="34" charset="0"/>
                          <a:ea typeface="Verdana" pitchFamily="34" charset="0"/>
                        </a:rPr>
                        <a:t>Classe di probabilità degli </a:t>
                      </a:r>
                      <a:r>
                        <a:rPr lang="it-IT" sz="1050" b="1" dirty="0" smtClean="0">
                          <a:latin typeface="Verdana" pitchFamily="34" charset="0"/>
                          <a:ea typeface="Verdana" pitchFamily="34" charset="0"/>
                        </a:rPr>
                        <a:t>eventi</a:t>
                      </a:r>
                      <a:endParaRPr lang="it-IT" sz="1050" b="1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b="1" dirty="0">
                          <a:latin typeface="Verdana" pitchFamily="34" charset="0"/>
                          <a:ea typeface="Verdana" pitchFamily="34" charset="0"/>
                        </a:rPr>
                        <a:t>Categoria di effetti</a:t>
                      </a:r>
                      <a:endParaRPr lang="it-IT" sz="1050" b="1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9942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it-IT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b="1" dirty="0">
                          <a:latin typeface="Verdana" pitchFamily="34" charset="0"/>
                          <a:ea typeface="Verdana" pitchFamily="34" charset="0"/>
                        </a:rPr>
                        <a:t>Elevata letalità</a:t>
                      </a:r>
                      <a:endParaRPr lang="it-IT" sz="1050" b="1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b="1" dirty="0">
                          <a:latin typeface="Verdana" pitchFamily="34" charset="0"/>
                          <a:ea typeface="Verdana" pitchFamily="34" charset="0"/>
                        </a:rPr>
                        <a:t>Inizio letalità</a:t>
                      </a:r>
                      <a:endParaRPr lang="it-IT" sz="1050" b="1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b="1" dirty="0">
                          <a:latin typeface="Verdana" pitchFamily="34" charset="0"/>
                          <a:ea typeface="Verdana" pitchFamily="34" charset="0"/>
                        </a:rPr>
                        <a:t>Lesioni irreversibili</a:t>
                      </a:r>
                      <a:endParaRPr lang="it-IT" sz="1050" b="1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b="1" dirty="0">
                          <a:latin typeface="Verdana" pitchFamily="34" charset="0"/>
                          <a:ea typeface="Verdana" pitchFamily="34" charset="0"/>
                        </a:rPr>
                        <a:t>Lesioni reversibili</a:t>
                      </a:r>
                      <a:endParaRPr lang="it-IT" sz="1050" b="1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>
                          <a:latin typeface="Verdana" pitchFamily="34" charset="0"/>
                          <a:ea typeface="Verdana" pitchFamily="34" charset="0"/>
                        </a:rPr>
                        <a:t>&lt; 10</a:t>
                      </a:r>
                      <a:r>
                        <a:rPr lang="it-IT" sz="1050" baseline="30000">
                          <a:latin typeface="Verdana" pitchFamily="34" charset="0"/>
                          <a:ea typeface="Verdana" pitchFamily="34" charset="0"/>
                        </a:rPr>
                        <a:t>-6</a:t>
                      </a:r>
                      <a:endParaRPr lang="it-IT" sz="105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>
                          <a:latin typeface="Verdana" pitchFamily="34" charset="0"/>
                          <a:ea typeface="Verdana" pitchFamily="34" charset="0"/>
                        </a:rPr>
                        <a:t>EF</a:t>
                      </a:r>
                      <a:endParaRPr lang="it-IT" sz="105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latin typeface="Verdana" pitchFamily="34" charset="0"/>
                          <a:ea typeface="Verdana" pitchFamily="34" charset="0"/>
                        </a:rPr>
                        <a:t>DEF</a:t>
                      </a:r>
                      <a:endParaRPr lang="it-IT" sz="105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>
                          <a:latin typeface="Verdana" pitchFamily="34" charset="0"/>
                          <a:ea typeface="Verdana" pitchFamily="34" charset="0"/>
                        </a:rPr>
                        <a:t>CDEF</a:t>
                      </a:r>
                      <a:endParaRPr lang="it-IT" sz="105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>
                          <a:latin typeface="Verdana" pitchFamily="34" charset="0"/>
                          <a:ea typeface="Verdana" pitchFamily="34" charset="0"/>
                        </a:rPr>
                        <a:t>BCDEF</a:t>
                      </a:r>
                      <a:endParaRPr lang="it-IT" sz="105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latin typeface="Verdana" pitchFamily="34" charset="0"/>
                          <a:ea typeface="Verdana" pitchFamily="34" charset="0"/>
                        </a:rPr>
                        <a:t>10</a:t>
                      </a:r>
                      <a:r>
                        <a:rPr lang="it-IT" sz="1050" baseline="30000" dirty="0">
                          <a:latin typeface="Verdana" pitchFamily="34" charset="0"/>
                          <a:ea typeface="Verdana" pitchFamily="34" charset="0"/>
                        </a:rPr>
                        <a:t>-4</a:t>
                      </a:r>
                      <a:r>
                        <a:rPr lang="it-IT" sz="1050" dirty="0">
                          <a:latin typeface="Verdana" pitchFamily="34" charset="0"/>
                          <a:ea typeface="Verdana" pitchFamily="34" charset="0"/>
                        </a:rPr>
                        <a:t> – 10</a:t>
                      </a:r>
                      <a:r>
                        <a:rPr lang="it-IT" sz="1050" baseline="30000" dirty="0">
                          <a:latin typeface="Verdana" pitchFamily="34" charset="0"/>
                          <a:ea typeface="Verdana" pitchFamily="34" charset="0"/>
                        </a:rPr>
                        <a:t>-6</a:t>
                      </a:r>
                      <a:endParaRPr lang="it-IT" sz="105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latin typeface="Verdana" pitchFamily="34" charset="0"/>
                          <a:ea typeface="Verdana" pitchFamily="34" charset="0"/>
                        </a:rPr>
                        <a:t>F</a:t>
                      </a:r>
                      <a:endParaRPr lang="it-IT" sz="105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latin typeface="Verdana" pitchFamily="34" charset="0"/>
                          <a:ea typeface="Verdana" pitchFamily="34" charset="0"/>
                        </a:rPr>
                        <a:t>EF</a:t>
                      </a:r>
                      <a:endParaRPr lang="it-IT" sz="105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>
                          <a:latin typeface="Verdana" pitchFamily="34" charset="0"/>
                          <a:ea typeface="Verdana" pitchFamily="34" charset="0"/>
                        </a:rPr>
                        <a:t>DEF</a:t>
                      </a:r>
                      <a:endParaRPr lang="it-IT" sz="105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>
                          <a:latin typeface="Verdana" pitchFamily="34" charset="0"/>
                          <a:ea typeface="Verdana" pitchFamily="34" charset="0"/>
                        </a:rPr>
                        <a:t>CDEF</a:t>
                      </a:r>
                      <a:endParaRPr lang="it-IT" sz="105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>
                          <a:latin typeface="Verdana" pitchFamily="34" charset="0"/>
                          <a:ea typeface="Verdana" pitchFamily="34" charset="0"/>
                        </a:rPr>
                        <a:t>10</a:t>
                      </a:r>
                      <a:r>
                        <a:rPr lang="it-IT" sz="1050" baseline="30000">
                          <a:latin typeface="Verdana" pitchFamily="34" charset="0"/>
                          <a:ea typeface="Verdana" pitchFamily="34" charset="0"/>
                        </a:rPr>
                        <a:t>-3</a:t>
                      </a:r>
                      <a:r>
                        <a:rPr lang="it-IT" sz="1050">
                          <a:latin typeface="Verdana" pitchFamily="34" charset="0"/>
                          <a:ea typeface="Verdana" pitchFamily="34" charset="0"/>
                        </a:rPr>
                        <a:t> – 10</a:t>
                      </a:r>
                      <a:r>
                        <a:rPr lang="it-IT" sz="1050" baseline="30000">
                          <a:latin typeface="Verdana" pitchFamily="34" charset="0"/>
                          <a:ea typeface="Verdana" pitchFamily="34" charset="0"/>
                        </a:rPr>
                        <a:t>-4</a:t>
                      </a:r>
                      <a:endParaRPr lang="it-IT" sz="105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>
                          <a:latin typeface="Verdana" pitchFamily="34" charset="0"/>
                          <a:ea typeface="Verdana" pitchFamily="34" charset="0"/>
                        </a:rPr>
                        <a:t>F</a:t>
                      </a:r>
                      <a:endParaRPr lang="it-IT" sz="105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>
                          <a:latin typeface="Verdana" pitchFamily="34" charset="0"/>
                          <a:ea typeface="Verdana" pitchFamily="34" charset="0"/>
                        </a:rPr>
                        <a:t>F</a:t>
                      </a:r>
                      <a:endParaRPr lang="it-IT" sz="105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>
                          <a:latin typeface="Verdana" pitchFamily="34" charset="0"/>
                          <a:ea typeface="Verdana" pitchFamily="34" charset="0"/>
                        </a:rPr>
                        <a:t>EF</a:t>
                      </a:r>
                      <a:endParaRPr lang="it-IT" sz="105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>
                          <a:latin typeface="Verdana" pitchFamily="34" charset="0"/>
                          <a:ea typeface="Verdana" pitchFamily="34" charset="0"/>
                        </a:rPr>
                        <a:t>DEF</a:t>
                      </a:r>
                      <a:endParaRPr lang="it-IT" sz="105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latin typeface="Verdana" pitchFamily="34" charset="0"/>
                          <a:ea typeface="Verdana" pitchFamily="34" charset="0"/>
                        </a:rPr>
                        <a:t>&gt; 10</a:t>
                      </a:r>
                      <a:r>
                        <a:rPr lang="it-IT" sz="1050" baseline="30000" dirty="0">
                          <a:latin typeface="Verdana" pitchFamily="34" charset="0"/>
                          <a:ea typeface="Verdana" pitchFamily="34" charset="0"/>
                        </a:rPr>
                        <a:t>-3</a:t>
                      </a:r>
                      <a:endParaRPr lang="it-IT" sz="105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latin typeface="Verdana" pitchFamily="34" charset="0"/>
                          <a:ea typeface="Verdana" pitchFamily="34" charset="0"/>
                        </a:rPr>
                        <a:t>F</a:t>
                      </a:r>
                      <a:endParaRPr lang="it-IT" sz="105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>
                          <a:latin typeface="Verdana" pitchFamily="34" charset="0"/>
                          <a:ea typeface="Verdana" pitchFamily="34" charset="0"/>
                        </a:rPr>
                        <a:t>F</a:t>
                      </a:r>
                      <a:endParaRPr lang="it-IT" sz="105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latin typeface="Verdana" pitchFamily="34" charset="0"/>
                          <a:ea typeface="Verdana" pitchFamily="34" charset="0"/>
                        </a:rPr>
                        <a:t>F</a:t>
                      </a:r>
                      <a:endParaRPr lang="it-IT" sz="105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latin typeface="Verdana" pitchFamily="34" charset="0"/>
                          <a:ea typeface="Verdana" pitchFamily="34" charset="0"/>
                        </a:rPr>
                        <a:t>EF</a:t>
                      </a:r>
                      <a:endParaRPr lang="it-IT" sz="105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1" name="Freccia circolare a destra 10"/>
          <p:cNvSpPr/>
          <p:nvPr/>
        </p:nvSpPr>
        <p:spPr>
          <a:xfrm>
            <a:off x="128464" y="2564904"/>
            <a:ext cx="648072" cy="93610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2" name="Freccia angolare in su 11"/>
          <p:cNvSpPr/>
          <p:nvPr/>
        </p:nvSpPr>
        <p:spPr>
          <a:xfrm rot="5400000">
            <a:off x="3854878" y="4023066"/>
            <a:ext cx="540060" cy="79208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/>
          <p:cNvSpPr/>
          <p:nvPr/>
        </p:nvSpPr>
        <p:spPr>
          <a:xfrm>
            <a:off x="488504" y="5661248"/>
            <a:ext cx="9201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Per esempio, se lo scenario  considerato ha frequenza compresa tra 10</a:t>
            </a:r>
            <a:r>
              <a:rPr lang="it-IT" b="1" baseline="30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-4 </a:t>
            </a:r>
            <a:r>
              <a:rPr lang="it-IT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 10</a:t>
            </a:r>
            <a:r>
              <a:rPr lang="it-IT" b="1" baseline="30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-6</a:t>
            </a:r>
            <a:br>
              <a:rPr lang="it-IT" b="1" baseline="30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it-IT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 l’area di interesse è raggiunta con effetti di “inizio letalità”</a:t>
            </a:r>
            <a:br>
              <a:rPr lang="it-IT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it-IT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la categoria territoriale compatibile per essa può essere solo E o F.</a:t>
            </a:r>
            <a:endParaRPr lang="it-IT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4" name="Picture 4" descr="Risultati immagini per territori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6656" y="4221088"/>
            <a:ext cx="1218933" cy="1080121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05" name="Group 57"/>
          <p:cNvGraphicFramePr>
            <a:graphicFrameLocks noGrp="1"/>
          </p:cNvGraphicFramePr>
          <p:nvPr/>
        </p:nvGraphicFramePr>
        <p:xfrm>
          <a:off x="344488" y="1340768"/>
          <a:ext cx="9433048" cy="509016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9433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7626">
                <a:tc>
                  <a:txBody>
                    <a:bodyPr/>
                    <a:lstStyle/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60000"/>
                        <a:buFontTx/>
                        <a:buNone/>
                        <a:tabLst/>
                      </a:pPr>
                      <a:r>
                        <a:rPr kumimoji="0" lang="it-IT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</a:rPr>
                        <a:t>Categoria A</a:t>
                      </a:r>
                    </a:p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it-IT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</a:rPr>
                        <a:t>Aree con destinazione prevalentemente residenziale, per le quali l’indice fondiario di edificazione sia superiore a 4,5 m</a:t>
                      </a:r>
                      <a:r>
                        <a:rPr kumimoji="0" lang="it-IT" sz="1000" u="none" strike="noStrike" cap="none" normalizeH="0" baseline="3000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</a:rPr>
                        <a:t>3</a:t>
                      </a:r>
                      <a:r>
                        <a:rPr kumimoji="0" lang="it-IT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</a:rPr>
                        <a:t>/m</a:t>
                      </a:r>
                      <a:r>
                        <a:rPr kumimoji="0" lang="it-IT" sz="1000" u="none" strike="noStrike" cap="none" normalizeH="0" baseline="3000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</a:rPr>
                        <a:t>2</a:t>
                      </a:r>
                      <a:r>
                        <a:rPr kumimoji="0" lang="it-IT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</a:rPr>
                        <a:t>.</a:t>
                      </a:r>
                    </a:p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it-IT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</a:rPr>
                        <a:t>Luoghi di concentrazione di persone con limitata capacità di mobilità … omissis …</a:t>
                      </a:r>
                    </a:p>
                    <a:p>
                      <a:pPr marL="323850" marR="0" lvl="0" indent="-3238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it-IT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</a:rPr>
                        <a:t>Luoghi soggetti ad affollamento rilevante all’aperto … omissis …. 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Verdana" pitchFamily="34" charset="0"/>
                        <a:ea typeface="Verdana" pitchFamily="34" charset="0"/>
                      </a:endParaRPr>
                    </a:p>
                  </a:txBody>
                  <a:tcPr marL="99060" marR="99060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6636">
                <a:tc>
                  <a:txBody>
                    <a:bodyPr/>
                    <a:lstStyle/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60000"/>
                        <a:buFontTx/>
                        <a:buNone/>
                        <a:tabLst/>
                      </a:pPr>
                      <a:r>
                        <a:rPr kumimoji="0" lang="it-IT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</a:rPr>
                        <a:t>Categoria B</a:t>
                      </a:r>
                    </a:p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it-IT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</a:rPr>
                        <a:t>Aree con destinazione prevalentemente residenziale, per le quali l’indice fondiario di edificazione sia compreso tra 4,5 e 1,5 m</a:t>
                      </a:r>
                      <a:r>
                        <a:rPr kumimoji="0" lang="it-IT" sz="1000" u="none" strike="noStrike" cap="none" normalizeH="0" baseline="3000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</a:rPr>
                        <a:t>3</a:t>
                      </a:r>
                      <a:r>
                        <a:rPr kumimoji="0" lang="it-IT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</a:rPr>
                        <a:t>/m</a:t>
                      </a:r>
                      <a:r>
                        <a:rPr kumimoji="0" lang="it-IT" sz="1000" u="none" strike="noStrike" cap="none" normalizeH="0" baseline="3000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</a:rPr>
                        <a:t>2</a:t>
                      </a:r>
                      <a:r>
                        <a:rPr kumimoji="0" lang="it-IT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</a:rPr>
                        <a:t>.</a:t>
                      </a:r>
                    </a:p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it-IT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</a:rPr>
                        <a:t>Luoghi di concentrazione di persone con limitata capacità di mobilità … omissis …</a:t>
                      </a:r>
                    </a:p>
                    <a:p>
                      <a:pPr marL="323850" marR="0" lvl="0" indent="-3238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it-IT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</a:rPr>
                        <a:t>Luoghi soggetti ad affollamento rilevante all’aperto … omissis …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Verdana" pitchFamily="34" charset="0"/>
                        <a:ea typeface="Verdana" pitchFamily="34" charset="0"/>
                      </a:endParaRPr>
                    </a:p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it-IT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</a:rPr>
                        <a:t>Luoghi soggetti ad affollamento rilevante al chiuso … omissis … </a:t>
                      </a:r>
                    </a:p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it-IT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</a:rPr>
                        <a:t>Luoghi soggetti ad affollamento rilevante con limitati periodi di esposizione al rischio … omissis …</a:t>
                      </a:r>
                    </a:p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it-IT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</a:rPr>
                        <a:t>Stazioni ferroviarie ed altri nodi di trasporto … omissis …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Verdana" pitchFamily="34" charset="0"/>
                        <a:ea typeface="Verdana" pitchFamily="34" charset="0"/>
                      </a:endParaRPr>
                    </a:p>
                  </a:txBody>
                  <a:tcPr marL="99060" marR="99060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0629">
                <a:tc>
                  <a:txBody>
                    <a:bodyPr/>
                    <a:lstStyle/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60000"/>
                        <a:buFontTx/>
                        <a:buNone/>
                        <a:tabLst/>
                        <a:defRPr/>
                      </a:pPr>
                      <a:r>
                        <a:rPr kumimoji="0" lang="it-IT" sz="1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+mn-cs"/>
                        </a:rPr>
                        <a:t>Categoria C</a:t>
                      </a:r>
                    </a:p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it-IT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+mn-cs"/>
                        </a:rPr>
                        <a:t>Aree con destinazione prevalentemente residenziale, per le quali l’indice fondiario di edificazione sia compreso tra 1,5 e 1 m3/m2.</a:t>
                      </a:r>
                    </a:p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it-IT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+mn-cs"/>
                        </a:rPr>
                        <a:t>Luoghi soggetti ad affollamento rilevante al chiuso … omissis … </a:t>
                      </a:r>
                    </a:p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it-IT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+mn-cs"/>
                        </a:rPr>
                        <a:t>Luoghi soggetti ad affollamento rilevante con limitati periodi di esposizione al rischio … omissis …</a:t>
                      </a:r>
                    </a:p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it-IT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+mn-cs"/>
                        </a:rPr>
                        <a:t>Stazioni ferroviarie ed altri nodi di trasporto … omissis … </a:t>
                      </a:r>
                    </a:p>
                  </a:txBody>
                  <a:tcPr marL="99060" marR="99060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9444">
                <a:tc>
                  <a:txBody>
                    <a:bodyPr/>
                    <a:lstStyle/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60000"/>
                        <a:buFontTx/>
                        <a:buNone/>
                        <a:tabLst/>
                        <a:defRPr/>
                      </a:pPr>
                      <a:r>
                        <a:rPr kumimoji="0" lang="it-IT" sz="1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+mn-cs"/>
                        </a:rPr>
                        <a:t>Categoria D</a:t>
                      </a:r>
                    </a:p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it-IT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+mn-cs"/>
                        </a:rPr>
                        <a:t>Aree con destinazione prevalentemente residenziale, per le quali l’indice fondiario di edificazione sia compreso tra 1 e 0,5 m3/m2.</a:t>
                      </a:r>
                    </a:p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it-IT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+mn-cs"/>
                        </a:rPr>
                        <a:t>Luoghi soggetti ad affollamento rilevante, con frequentazione al massimo mensile … omissis …</a:t>
                      </a:r>
                    </a:p>
                  </a:txBody>
                  <a:tcPr marL="99060" marR="99060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9444">
                <a:tc>
                  <a:txBody>
                    <a:bodyPr/>
                    <a:lstStyle/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60000"/>
                        <a:buFontTx/>
                        <a:buNone/>
                        <a:tabLst/>
                        <a:defRPr/>
                      </a:pPr>
                      <a:r>
                        <a:rPr kumimoji="0" lang="it-IT" sz="1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+mn-cs"/>
                        </a:rPr>
                        <a:t>Categoria E</a:t>
                      </a:r>
                    </a:p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it-IT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+mn-cs"/>
                        </a:rPr>
                        <a:t>Aree con destinazione prevalentemente residenziale, per le quali l’indice fondiario di edificazione sia inferiore a 0,5 m3/m2.</a:t>
                      </a:r>
                    </a:p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it-IT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+mn-cs"/>
                        </a:rPr>
                        <a:t>Insediamenti industriali, artigianali, agricoli, e zootecnici. </a:t>
                      </a:r>
                    </a:p>
                  </a:txBody>
                  <a:tcPr marL="99060" marR="99060"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2603">
                <a:tc>
                  <a:txBody>
                    <a:bodyPr/>
                    <a:lstStyle/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60000"/>
                        <a:buFontTx/>
                        <a:buNone/>
                        <a:tabLst/>
                        <a:defRPr/>
                      </a:pPr>
                      <a:r>
                        <a:rPr kumimoji="0" lang="it-IT" sz="1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+mn-cs"/>
                        </a:rPr>
                        <a:t>Categoria F</a:t>
                      </a:r>
                    </a:p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it-IT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+mn-cs"/>
                        </a:rPr>
                        <a:t>Area entro i confini dello stabilimento.</a:t>
                      </a:r>
                    </a:p>
                    <a:p>
                      <a:pPr marL="323850" marR="0" lvl="0" indent="-3238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it-IT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+mn-cs"/>
                        </a:rPr>
                        <a:t>Area limitrofa allo stabilimento, entro la quale non sono presenti manufatti o strutture in cui sia prevista l’ordinaria presenza di gruppi di persone. </a:t>
                      </a:r>
                    </a:p>
                  </a:txBody>
                  <a:tcPr marL="99060" marR="99060"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>
            <a:normAutofit fontScale="90000"/>
          </a:bodyPr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2144688" y="908720"/>
            <a:ext cx="5819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CATEGORIE TERRITORIALI - CLASSIFICAZIONE </a:t>
            </a:r>
            <a:endParaRPr lang="it-IT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/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790034" y="1052736"/>
            <a:ext cx="393248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EFFETTO DOMINO</a:t>
            </a:r>
            <a:endParaRPr lang="it-IT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122" name="Picture 2" descr="Effetto domino derivante dalla proroga dello Stato di Emergenza nel Lavoro  Agi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8624" y="1772816"/>
            <a:ext cx="2179487" cy="1656184"/>
          </a:xfrm>
          <a:prstGeom prst="rect">
            <a:avLst/>
          </a:prstGeom>
          <a:noFill/>
        </p:spPr>
      </p:pic>
      <p:sp>
        <p:nvSpPr>
          <p:cNvPr id="5" name="Rettangolo 4"/>
          <p:cNvSpPr/>
          <p:nvPr/>
        </p:nvSpPr>
        <p:spPr>
          <a:xfrm>
            <a:off x="4376936" y="2132856"/>
            <a:ext cx="4953000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it-IT" sz="1600" dirty="0" smtClean="0">
                <a:latin typeface="Verdana" pitchFamily="34" charset="0"/>
                <a:ea typeface="Verdana" pitchFamily="34" charset="0"/>
              </a:rPr>
              <a:t>Meccanismo che propaga uno scenario incidentale iniziale “primario” generando eventi e/o scenari “secondari” su altre apparecchiature con potenziale</a:t>
            </a:r>
          </a:p>
          <a:p>
            <a:pPr algn="ctr"/>
            <a:r>
              <a:rPr lang="it-IT" sz="1600" dirty="0" smtClean="0">
                <a:latin typeface="Verdana" pitchFamily="34" charset="0"/>
                <a:ea typeface="Verdana" pitchFamily="34" charset="0"/>
              </a:rPr>
              <a:t>espansione delle zone di danno.</a:t>
            </a:r>
            <a:endParaRPr lang="it-IT" sz="16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1496616" y="3573016"/>
            <a:ext cx="7154523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  <a:tabLst>
                <a:tab pos="819150" algn="l"/>
                <a:tab pos="1790700" algn="l"/>
              </a:tabLst>
            </a:pPr>
            <a:r>
              <a:rPr lang="it-IT" sz="2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Tahoma" pitchFamily="34" charset="0"/>
              </a:rPr>
              <a:t>Frequenze di soglia di credibilità</a:t>
            </a:r>
            <a:endParaRPr lang="it-IT" sz="2400" b="1" cap="all" dirty="0" smtClean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Verdana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7" name="Freccia a destra rientrata 6"/>
          <p:cNvSpPr/>
          <p:nvPr/>
        </p:nvSpPr>
        <p:spPr>
          <a:xfrm rot="5400000">
            <a:off x="4916996" y="4041068"/>
            <a:ext cx="576064" cy="504056"/>
          </a:xfrm>
          <a:prstGeom prst="notched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Freccia angolare in su 11"/>
          <p:cNvSpPr/>
          <p:nvPr/>
        </p:nvSpPr>
        <p:spPr>
          <a:xfrm rot="10800000" flipH="1">
            <a:off x="4664968" y="1268760"/>
            <a:ext cx="792088" cy="79208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15" name="Tabella 14"/>
          <p:cNvGraphicFramePr>
            <a:graphicFrameLocks noGrp="1"/>
          </p:cNvGraphicFramePr>
          <p:nvPr/>
        </p:nvGraphicFramePr>
        <p:xfrm>
          <a:off x="488504" y="4653136"/>
          <a:ext cx="9073007" cy="122682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002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4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010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449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b="1" kern="1200" dirty="0"/>
                        <a:t>Tipologia</a:t>
                      </a:r>
                      <a:endParaRPr lang="it-IT" sz="1400" b="1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b="1" kern="1200" dirty="0"/>
                        <a:t>Frequenza di soglia di credibilità</a:t>
                      </a:r>
                      <a:endParaRPr lang="it-IT" sz="1400" b="1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endParaRPr lang="it-IT" sz="1600" b="1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b="1" kern="1200" dirty="0" smtClean="0">
                          <a:latin typeface="Verdana" pitchFamily="34" charset="0"/>
                          <a:ea typeface="Verdana" pitchFamily="34" charset="0"/>
                          <a:cs typeface="Times New Roman"/>
                        </a:rPr>
                        <a:t>Nord</a:t>
                      </a:r>
                      <a:endParaRPr lang="it-IT" sz="1400" b="1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b="1" kern="1200" dirty="0" smtClean="0">
                          <a:latin typeface="Verdana" pitchFamily="34" charset="0"/>
                          <a:ea typeface="Verdana" pitchFamily="34" charset="0"/>
                          <a:cs typeface="Times New Roman"/>
                        </a:rPr>
                        <a:t>Sud</a:t>
                      </a:r>
                      <a:endParaRPr lang="it-IT" sz="1400" b="1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b="1" kern="1200" dirty="0" smtClean="0">
                          <a:latin typeface="Verdana" pitchFamily="34" charset="0"/>
                          <a:ea typeface="Verdana" pitchFamily="34" charset="0"/>
                          <a:cs typeface="Times New Roman"/>
                        </a:rPr>
                        <a:t>IGCC</a:t>
                      </a:r>
                      <a:endParaRPr lang="it-IT" sz="1400" b="1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 smtClean="0"/>
                        <a:t>Ipotesi incidentale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/>
                        <a:t>1,0 x 10</a:t>
                      </a:r>
                      <a:r>
                        <a:rPr lang="it-IT" sz="1400" kern="1200" baseline="30000" dirty="0"/>
                        <a:t>-6</a:t>
                      </a:r>
                      <a:r>
                        <a:rPr lang="it-IT" sz="1400" kern="1200" dirty="0"/>
                        <a:t> </a:t>
                      </a:r>
                      <a:r>
                        <a:rPr lang="it-IT" sz="1400" kern="1200" dirty="0" smtClean="0"/>
                        <a:t>eventi/anno 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/>
                        <a:t>1,0 x 10</a:t>
                      </a:r>
                      <a:r>
                        <a:rPr lang="it-IT" sz="1400" kern="1200" baseline="30000" dirty="0"/>
                        <a:t>-6</a:t>
                      </a:r>
                      <a:r>
                        <a:rPr lang="it-IT" sz="1400" kern="1200" dirty="0"/>
                        <a:t> </a:t>
                      </a:r>
                      <a:r>
                        <a:rPr lang="it-IT" sz="1400" kern="1200" dirty="0" smtClean="0"/>
                        <a:t>eventi/anno 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/>
                        <a:t>1,0 x 10</a:t>
                      </a:r>
                      <a:r>
                        <a:rPr lang="it-IT" sz="1400" kern="1200" baseline="30000" dirty="0"/>
                        <a:t>-6</a:t>
                      </a:r>
                      <a:r>
                        <a:rPr lang="it-IT" sz="1400" kern="1200" dirty="0"/>
                        <a:t> </a:t>
                      </a:r>
                      <a:r>
                        <a:rPr lang="it-IT" sz="1400" kern="1200" dirty="0" smtClean="0"/>
                        <a:t>eventi/anno 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/>
                        <a:t>Scenario incidentale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/>
                        <a:t>5,0 x 10</a:t>
                      </a:r>
                      <a:r>
                        <a:rPr lang="it-IT" sz="1400" kern="1200" baseline="30000" dirty="0"/>
                        <a:t>-6</a:t>
                      </a:r>
                      <a:r>
                        <a:rPr lang="it-IT" sz="1400" kern="1200" dirty="0"/>
                        <a:t> </a:t>
                      </a:r>
                      <a:r>
                        <a:rPr lang="it-IT" sz="1400" kern="1200" dirty="0" smtClean="0"/>
                        <a:t>eventi/anno 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/>
                        <a:t>5,0 x 10</a:t>
                      </a:r>
                      <a:r>
                        <a:rPr lang="it-IT" sz="1400" kern="1200" baseline="30000" dirty="0"/>
                        <a:t>-6</a:t>
                      </a:r>
                      <a:r>
                        <a:rPr lang="it-IT" sz="1400" kern="1200" dirty="0"/>
                        <a:t> </a:t>
                      </a:r>
                      <a:r>
                        <a:rPr lang="it-IT" sz="1400" kern="1200" dirty="0" smtClean="0"/>
                        <a:t>eventi/anno 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 smtClean="0"/>
                        <a:t>1,0 </a:t>
                      </a:r>
                      <a:r>
                        <a:rPr lang="it-IT" sz="1400" kern="1200" dirty="0"/>
                        <a:t>x 10</a:t>
                      </a:r>
                      <a:r>
                        <a:rPr lang="it-IT" sz="1400" kern="1200" baseline="30000" dirty="0"/>
                        <a:t>-6</a:t>
                      </a:r>
                      <a:r>
                        <a:rPr lang="it-IT" sz="1400" kern="1200" dirty="0"/>
                        <a:t> </a:t>
                      </a:r>
                      <a:r>
                        <a:rPr lang="it-IT" sz="1400" kern="1200" dirty="0" smtClean="0"/>
                        <a:t>eventi/anno 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 smtClean="0">
                          <a:latin typeface="Verdana" pitchFamily="34" charset="0"/>
                          <a:ea typeface="Verdana" pitchFamily="34" charset="0"/>
                          <a:cs typeface="Times New Roman"/>
                        </a:rPr>
                        <a:t>Effetti domino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/>
                        <a:t>5,0 x 10</a:t>
                      </a:r>
                      <a:r>
                        <a:rPr lang="it-IT" sz="1400" kern="1200" baseline="30000" dirty="0"/>
                        <a:t>-6</a:t>
                      </a:r>
                      <a:r>
                        <a:rPr lang="it-IT" sz="1400" kern="1200" dirty="0"/>
                        <a:t> </a:t>
                      </a:r>
                      <a:r>
                        <a:rPr lang="it-IT" sz="1400" kern="1200" dirty="0" smtClean="0"/>
                        <a:t>eventi/anno 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/>
                        <a:t>5,0 x 10</a:t>
                      </a:r>
                      <a:r>
                        <a:rPr lang="it-IT" sz="1400" kern="1200" baseline="30000" dirty="0"/>
                        <a:t>-6</a:t>
                      </a:r>
                      <a:r>
                        <a:rPr lang="it-IT" sz="1400" kern="1200" dirty="0"/>
                        <a:t> </a:t>
                      </a:r>
                      <a:r>
                        <a:rPr lang="it-IT" sz="1400" kern="1200" dirty="0" smtClean="0"/>
                        <a:t>eventi/anno 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4145" marR="14414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9150" algn="l"/>
                        </a:tabLst>
                      </a:pPr>
                      <a:r>
                        <a:rPr lang="it-IT" sz="1400" kern="1200" dirty="0" smtClean="0"/>
                        <a:t>1,0 </a:t>
                      </a:r>
                      <a:r>
                        <a:rPr lang="it-IT" sz="1400" kern="1200" dirty="0"/>
                        <a:t>x 10</a:t>
                      </a:r>
                      <a:r>
                        <a:rPr lang="it-IT" sz="1400" kern="1200" baseline="30000" dirty="0"/>
                        <a:t>-6</a:t>
                      </a:r>
                      <a:r>
                        <a:rPr lang="it-IT" sz="1400" kern="1200" dirty="0"/>
                        <a:t> </a:t>
                      </a:r>
                      <a:r>
                        <a:rPr lang="it-IT" sz="1400" kern="1200" dirty="0" smtClean="0"/>
                        <a:t>eventi/anno </a:t>
                      </a:r>
                      <a:endParaRPr lang="it-IT" sz="1400" kern="1200" dirty="0">
                        <a:latin typeface="Verdana" pitchFamily="34" charset="0"/>
                        <a:ea typeface="Verdana" pitchFamily="34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Rettangolo 10"/>
          <p:cNvSpPr/>
          <p:nvPr/>
        </p:nvSpPr>
        <p:spPr>
          <a:xfrm>
            <a:off x="920552" y="6093296"/>
            <a:ext cx="784887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it-IT" sz="1400" b="1" cap="all" spc="0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QUALORA LA FREQUENZA </a:t>
            </a:r>
            <a:r>
              <a:rPr lang="it-IT" sz="1400" b="1" cap="all" spc="0" dirty="0" err="1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DI</a:t>
            </a:r>
            <a:r>
              <a:rPr lang="it-IT" sz="1400" b="1" cap="all" spc="0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ACCADIMENTO DELL’EFFETO DOMINO SIA CREDIBILE SI PROCEDE ALLA STIMA DELL’E CONSEGUENZE DELL’EVENTO SECONDARIO</a:t>
            </a:r>
            <a:endParaRPr lang="it-IT" sz="1400" b="1" cap="all" spc="0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659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/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Callout con freccia in giù 13"/>
          <p:cNvSpPr/>
          <p:nvPr/>
        </p:nvSpPr>
        <p:spPr>
          <a:xfrm>
            <a:off x="1091125" y="1052736"/>
            <a:ext cx="7462275" cy="990124"/>
          </a:xfrm>
          <a:prstGeom prst="downArrow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L’aggiornamento del Rapporto di Sicurezza comporta</a:t>
            </a:r>
            <a:br>
              <a:rPr lang="it-IT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</a:br>
            <a:r>
              <a:rPr lang="it-IT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la rivalutazione dei Piani di Emergenza di Reparto</a:t>
            </a:r>
            <a:endParaRPr lang="it-IT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632520" y="2060848"/>
            <a:ext cx="8496300" cy="304698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In essi, sulla base dei risultati dell’analisi di rischio, per ogni reparto, vengono trattati gli scenari incidentali individuati, indicando:</a:t>
            </a:r>
          </a:p>
          <a:p>
            <a:pPr algn="just">
              <a:defRPr/>
            </a:pPr>
            <a:endParaRPr lang="it-IT" sz="1600" dirty="0">
              <a:latin typeface="Verdana" pitchFamily="34" charset="0"/>
              <a:ea typeface="Verdana" pitchFamily="34" charset="0"/>
            </a:endParaRPr>
          </a:p>
          <a:p>
            <a:pPr marL="355600" indent="-355600" algn="just">
              <a:buFont typeface="Wingdings" pitchFamily="2" charset="2"/>
              <a:buChar char="q"/>
              <a:defRPr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Scenario incidentale</a:t>
            </a:r>
            <a:r>
              <a:rPr lang="it-IT" sz="1600" dirty="0">
                <a:latin typeface="Verdana" pitchFamily="34" charset="0"/>
                <a:ea typeface="Verdana" pitchFamily="34" charset="0"/>
              </a:rPr>
              <a:t>;</a:t>
            </a:r>
          </a:p>
          <a:p>
            <a:pPr marL="355600" indent="-355600" algn="just">
              <a:buFont typeface="Wingdings" pitchFamily="2" charset="2"/>
              <a:buChar char="q"/>
              <a:defRPr/>
            </a:pPr>
            <a:r>
              <a:rPr lang="it-IT" sz="1600" dirty="0">
                <a:latin typeface="Verdana" pitchFamily="34" charset="0"/>
                <a:ea typeface="Verdana" pitchFamily="34" charset="0"/>
              </a:rPr>
              <a:t>Ipotesi Incidentale;</a:t>
            </a:r>
          </a:p>
          <a:p>
            <a:pPr marL="355600" indent="-355600" algn="just">
              <a:buFont typeface="Wingdings" pitchFamily="2" charset="2"/>
              <a:buChar char="q"/>
              <a:defRPr/>
            </a:pPr>
            <a:r>
              <a:rPr lang="it-IT" sz="1600" dirty="0">
                <a:latin typeface="Verdana" pitchFamily="34" charset="0"/>
                <a:ea typeface="Verdana" pitchFamily="34" charset="0"/>
              </a:rPr>
              <a:t>Scheda di Intervento:</a:t>
            </a:r>
          </a:p>
          <a:p>
            <a:pPr marL="1081088" indent="-725488" algn="just">
              <a:tabLst>
                <a:tab pos="1081088" algn="l"/>
              </a:tabLst>
              <a:defRPr/>
            </a:pPr>
            <a:r>
              <a:rPr lang="it-IT" sz="1600" dirty="0">
                <a:latin typeface="Verdana" pitchFamily="34" charset="0"/>
                <a:ea typeface="Verdana" pitchFamily="34" charset="0"/>
              </a:rPr>
              <a:t>A. Descrizione dell'evento;</a:t>
            </a:r>
          </a:p>
          <a:p>
            <a:pPr marL="628650" indent="-273050" algn="just">
              <a:tabLst>
                <a:tab pos="628650" algn="l"/>
              </a:tabLst>
              <a:defRPr/>
            </a:pPr>
            <a:r>
              <a:rPr lang="it-IT" sz="1600" dirty="0">
                <a:latin typeface="Verdana" pitchFamily="34" charset="0"/>
                <a:ea typeface="Verdana" pitchFamily="34" charset="0"/>
              </a:rPr>
              <a:t>B.	Modalità di segnalazione dell'emergenza e recapiti telefonici dei responsabili;</a:t>
            </a:r>
          </a:p>
          <a:p>
            <a:pPr marL="1081088" indent="-725488" algn="just">
              <a:tabLst>
                <a:tab pos="1081088" algn="l"/>
              </a:tabLst>
              <a:defRPr/>
            </a:pPr>
            <a:r>
              <a:rPr lang="it-IT" sz="1600" dirty="0">
                <a:latin typeface="Verdana" pitchFamily="34" charset="0"/>
                <a:ea typeface="Verdana" pitchFamily="34" charset="0"/>
              </a:rPr>
              <a:t>C. Interventi Operativi;</a:t>
            </a:r>
          </a:p>
          <a:p>
            <a:pPr marL="1081088" indent="-725488" algn="just">
              <a:tabLst>
                <a:tab pos="1081088" algn="l"/>
              </a:tabLst>
              <a:defRPr/>
            </a:pPr>
            <a:r>
              <a:rPr lang="it-IT" sz="1600" dirty="0">
                <a:latin typeface="Verdana" pitchFamily="34" charset="0"/>
                <a:ea typeface="Verdana" pitchFamily="34" charset="0"/>
              </a:rPr>
              <a:t>D. Interventi di emergenza/antincendio;</a:t>
            </a:r>
          </a:p>
          <a:p>
            <a:pPr marL="355600" indent="-355600" algn="just">
              <a:buFont typeface="Wingdings" pitchFamily="2" charset="2"/>
              <a:buChar char="q"/>
              <a:defRPr/>
            </a:pPr>
            <a:r>
              <a:rPr lang="it-IT" sz="1600" dirty="0">
                <a:latin typeface="Verdana" pitchFamily="34" charset="0"/>
                <a:ea typeface="Verdana" pitchFamily="34" charset="0"/>
              </a:rPr>
              <a:t>Rappresentazione grafica dello scenario incidentale</a:t>
            </a:r>
            <a:r>
              <a:rPr lang="it-IT" sz="1600" dirty="0" smtClean="0">
                <a:latin typeface="Verdana" pitchFamily="34" charset="0"/>
                <a:ea typeface="Verdana" pitchFamily="34" charset="0"/>
              </a:rPr>
              <a:t>.</a:t>
            </a:r>
            <a:endParaRPr lang="it-IT" sz="16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1208584" y="5229200"/>
            <a:ext cx="7488832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 piani di emergenza di reparto</a:t>
            </a:r>
            <a:br>
              <a:rPr lang="it-IT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it-IT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vengono periodicamente verificati</a:t>
            </a:r>
            <a:br>
              <a:rPr lang="it-IT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it-IT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con prove di emergenza simulate.</a:t>
            </a:r>
            <a:endParaRPr lang="it-IT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659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/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Callout con freccia in giù 13"/>
          <p:cNvSpPr/>
          <p:nvPr/>
        </p:nvSpPr>
        <p:spPr>
          <a:xfrm>
            <a:off x="657537" y="980728"/>
            <a:ext cx="8496300" cy="1414463"/>
          </a:xfrm>
          <a:prstGeom prst="downArrow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b="1" dirty="0" smtClean="0">
                <a:ln w="11430"/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</a:rPr>
              <a:t>L’aggiornamento del Rapporto di Sicurezza, con la definizione di nuovi/diversi scenari incidentali, può inoltre comportare la necessità o la semplice opportunità di rivedere:</a:t>
            </a:r>
            <a:endParaRPr lang="it-IT" b="1" dirty="0">
              <a:ln w="11430"/>
              <a:solidFill>
                <a:schemeClr val="tx2">
                  <a:lumMod val="75000"/>
                </a:schemeClr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628750" y="2492896"/>
            <a:ext cx="8496300" cy="27716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55600" indent="-355600" algn="just">
              <a:lnSpc>
                <a:spcPct val="200000"/>
              </a:lnSpc>
              <a:buFont typeface="Wingdings" pitchFamily="2" charset="2"/>
              <a:buChar char="q"/>
              <a:defRPr/>
            </a:pPr>
            <a:r>
              <a:rPr lang="it-IT" dirty="0" smtClean="0">
                <a:latin typeface="Verdana" pitchFamily="34" charset="0"/>
                <a:ea typeface="Verdana" pitchFamily="34" charset="0"/>
              </a:rPr>
              <a:t>Le protezioni antincendio passive sulle strutture dell’impianto</a:t>
            </a:r>
          </a:p>
          <a:p>
            <a:pPr marL="355600" indent="-355600" algn="just">
              <a:lnSpc>
                <a:spcPct val="200000"/>
              </a:lnSpc>
              <a:buFont typeface="Wingdings" pitchFamily="2" charset="2"/>
              <a:buChar char="q"/>
              <a:defRPr/>
            </a:pPr>
            <a:r>
              <a:rPr lang="it-IT" dirty="0" smtClean="0">
                <a:latin typeface="Verdana" pitchFamily="34" charset="0"/>
                <a:ea typeface="Verdana" pitchFamily="34" charset="0"/>
              </a:rPr>
              <a:t>Le protezioni antincendio attive sulle apparecchiature</a:t>
            </a:r>
            <a:endParaRPr lang="it-IT" dirty="0">
              <a:latin typeface="Verdana" pitchFamily="34" charset="0"/>
              <a:ea typeface="Verdana" pitchFamily="34" charset="0"/>
            </a:endParaRPr>
          </a:p>
          <a:p>
            <a:pPr marL="355600" indent="-355600" algn="just">
              <a:lnSpc>
                <a:spcPct val="200000"/>
              </a:lnSpc>
              <a:buFont typeface="Wingdings" pitchFamily="2" charset="2"/>
              <a:buChar char="q"/>
              <a:defRPr/>
            </a:pPr>
            <a:r>
              <a:rPr lang="it-IT" dirty="0" smtClean="0">
                <a:latin typeface="Verdana" pitchFamily="34" charset="0"/>
                <a:ea typeface="Verdana" pitchFamily="34" charset="0"/>
              </a:rPr>
              <a:t>L’ubicazione dei comandi di valvole di processo o antincendio</a:t>
            </a:r>
          </a:p>
          <a:p>
            <a:pPr marL="355600" indent="-355600" algn="just">
              <a:lnSpc>
                <a:spcPct val="200000"/>
              </a:lnSpc>
              <a:buFont typeface="Wingdings" pitchFamily="2" charset="2"/>
              <a:buChar char="q"/>
              <a:defRPr/>
            </a:pPr>
            <a:r>
              <a:rPr lang="it-IT" dirty="0" smtClean="0">
                <a:latin typeface="Verdana" pitchFamily="34" charset="0"/>
                <a:ea typeface="Verdana" pitchFamily="34" charset="0"/>
              </a:rPr>
              <a:t>Le protezioni antincendio passive sulle valvole di processo</a:t>
            </a:r>
          </a:p>
          <a:p>
            <a:pPr marL="355600" indent="-355600" algn="just">
              <a:lnSpc>
                <a:spcPct val="200000"/>
              </a:lnSpc>
              <a:buFont typeface="Wingdings" pitchFamily="2" charset="2"/>
              <a:buChar char="q"/>
              <a:defRPr/>
            </a:pPr>
            <a:r>
              <a:rPr lang="it-IT" dirty="0" smtClean="0">
                <a:latin typeface="Verdana" pitchFamily="34" charset="0"/>
                <a:ea typeface="Verdana" pitchFamily="34" charset="0"/>
              </a:rPr>
              <a:t>L’ubicazione dei rilevatori di esplosività o di tossicità </a:t>
            </a:r>
            <a:endParaRPr lang="it-IT" dirty="0">
              <a:latin typeface="Verdana" pitchFamily="34" charset="0"/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29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/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Callout con freccia in giù 13"/>
          <p:cNvSpPr/>
          <p:nvPr/>
        </p:nvSpPr>
        <p:spPr>
          <a:xfrm>
            <a:off x="992560" y="980728"/>
            <a:ext cx="8136904" cy="1980248"/>
          </a:xfrm>
          <a:prstGeom prst="downArrow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A seguito aggiornamento del Rapporto di Sicurezza</a:t>
            </a:r>
          </a:p>
          <a:p>
            <a:pPr algn="ctr"/>
            <a:r>
              <a:rPr lang="it-IT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il Gestore aggiorna e trasmette anche il</a:t>
            </a:r>
          </a:p>
          <a:p>
            <a:pPr algn="ctr"/>
            <a:r>
              <a:rPr lang="it-IT" sz="1600" b="1" i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Modulo di notifica e di informazione sui rischi di incidente rilevante</a:t>
            </a:r>
          </a:p>
          <a:p>
            <a:pPr algn="ctr"/>
            <a:r>
              <a:rPr lang="it-IT" sz="1600" b="1" i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per i cittadini e i lavoratori</a:t>
            </a:r>
          </a:p>
          <a:p>
            <a:pPr algn="ctr"/>
            <a:r>
              <a:rPr lang="it-IT" sz="1400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(artt. 13 e 23 </a:t>
            </a:r>
            <a:r>
              <a:rPr lang="it-IT" sz="1400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D.Lgs.</a:t>
            </a:r>
            <a:r>
              <a:rPr lang="it-IT" sz="1400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 105/15)</a:t>
            </a:r>
            <a:endParaRPr lang="it-IT" sz="1400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992560" y="3068960"/>
            <a:ext cx="8208912" cy="13849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t-IT" sz="1400" dirty="0" smtClean="0">
                <a:latin typeface="Verdana" pitchFamily="34" charset="0"/>
                <a:ea typeface="Verdana" pitchFamily="34" charset="0"/>
              </a:rPr>
              <a:t>Il Modulo è strutturato in </a:t>
            </a:r>
            <a:r>
              <a:rPr lang="it-IT" sz="1400" b="1" dirty="0" smtClean="0">
                <a:latin typeface="Verdana" pitchFamily="34" charset="0"/>
                <a:ea typeface="Verdana" pitchFamily="34" charset="0"/>
              </a:rPr>
              <a:t>dodici sezioni 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e contiene le </a:t>
            </a:r>
            <a:r>
              <a:rPr lang="it-IT" sz="1400" b="1" dirty="0" smtClean="0">
                <a:latin typeface="Verdana" pitchFamily="34" charset="0"/>
                <a:ea typeface="Verdana" pitchFamily="34" charset="0"/>
              </a:rPr>
              <a:t>informazioni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 che il gestore deve dichiarare e trasmettere obbligatoriamente alle autorità competenti.</a:t>
            </a:r>
          </a:p>
          <a:p>
            <a:pPr algn="just"/>
            <a:endParaRPr lang="it-IT" sz="1400" dirty="0" smtClean="0">
              <a:latin typeface="Verdana" pitchFamily="34" charset="0"/>
              <a:ea typeface="Verdana" pitchFamily="34" charset="0"/>
            </a:endParaRPr>
          </a:p>
          <a:p>
            <a:pPr algn="just"/>
            <a:r>
              <a:rPr lang="it-IT" sz="1400" dirty="0" smtClean="0">
                <a:latin typeface="Verdana" pitchFamily="34" charset="0"/>
                <a:ea typeface="Verdana" pitchFamily="34" charset="0"/>
              </a:rPr>
              <a:t>Sono previste informazioni per il </a:t>
            </a:r>
            <a:r>
              <a:rPr lang="it-IT" sz="1400" b="1" dirty="0" smtClean="0">
                <a:latin typeface="Verdana" pitchFamily="34" charset="0"/>
                <a:ea typeface="Verdana" pitchFamily="34" charset="0"/>
              </a:rPr>
              <a:t>pubblico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 (</a:t>
            </a:r>
            <a:r>
              <a:rPr lang="it-IT" sz="1400" b="1" dirty="0" smtClean="0">
                <a:latin typeface="Verdana" pitchFamily="34" charset="0"/>
                <a:ea typeface="Verdana" pitchFamily="34" charset="0"/>
              </a:rPr>
              <a:t>cinque sezioni 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da trasmettere alle autorità competenti, ai cittadini e ai lavoratori) e informazioni per le </a:t>
            </a:r>
            <a:r>
              <a:rPr lang="it-IT" sz="1400" b="1" dirty="0" smtClean="0">
                <a:latin typeface="Verdana" pitchFamily="34" charset="0"/>
                <a:ea typeface="Verdana" pitchFamily="34" charset="0"/>
              </a:rPr>
              <a:t>autorità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  </a:t>
            </a:r>
            <a:r>
              <a:rPr lang="it-IT" sz="1400" b="1" dirty="0" smtClean="0">
                <a:latin typeface="Verdana" pitchFamily="34" charset="0"/>
                <a:ea typeface="Verdana" pitchFamily="34" charset="0"/>
              </a:rPr>
              <a:t>competenti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 (</a:t>
            </a:r>
            <a:r>
              <a:rPr lang="it-IT" sz="1400" b="1" dirty="0" smtClean="0">
                <a:latin typeface="Verdana" pitchFamily="34" charset="0"/>
                <a:ea typeface="Verdana" pitchFamily="34" charset="0"/>
              </a:rPr>
              <a:t>ulteriori sette sezioni </a:t>
            </a:r>
            <a:r>
              <a:rPr lang="it-IT" sz="1400" dirty="0" smtClean="0">
                <a:latin typeface="Verdana" pitchFamily="34" charset="0"/>
                <a:ea typeface="Verdana" pitchFamily="34" charset="0"/>
              </a:rPr>
              <a:t>da trasmettere solo a quest’ultime).</a:t>
            </a:r>
            <a:endParaRPr lang="it-IT" sz="14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992560" y="5139189"/>
            <a:ext cx="8208912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/>
            <a:r>
              <a:rPr lang="it-IT" sz="14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Le informazioni fornite dai vari Stabilimenti sono raccolte, coordinate ed utilizzate,</a:t>
            </a:r>
            <a:br>
              <a:rPr lang="it-IT" sz="14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</a:br>
            <a:r>
              <a:rPr lang="it-IT" sz="14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dalle autorità preposte, per la definizione dei </a:t>
            </a:r>
            <a:r>
              <a:rPr lang="it-IT" sz="14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Piani di Emergenza Esterna </a:t>
            </a:r>
            <a:r>
              <a:rPr lang="it-IT" sz="14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e la </a:t>
            </a:r>
            <a:r>
              <a:rPr lang="it-IT" sz="14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pianificazione</a:t>
            </a:r>
            <a:r>
              <a:rPr lang="it-IT" sz="14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</a:rPr>
              <a:t> degli interventi da attuare in situazioni di emergenza derivanti da eventi incidentali che hanno impatto all’esterno dei siti a rischio di incidente rilevante.</a:t>
            </a:r>
            <a:endParaRPr lang="it-IT" sz="1400" dirty="0">
              <a:solidFill>
                <a:prstClr val="black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6" name="Freccia in giù 15"/>
          <p:cNvSpPr/>
          <p:nvPr/>
        </p:nvSpPr>
        <p:spPr>
          <a:xfrm>
            <a:off x="4664968" y="4509120"/>
            <a:ext cx="864096" cy="648072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659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/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1064568" y="4077072"/>
            <a:ext cx="8136904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it-IT" b="1" cap="all" dirty="0" smtClean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E’ PREVISTO L’INVIO TELEMATICO DELLE NOTIFICHE TRAMITE L’APPLICATIVO WEB</a:t>
            </a:r>
            <a:br>
              <a:rPr lang="it-IT" b="1" cap="all" dirty="0" smtClean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</a:br>
            <a:r>
              <a:rPr lang="it-IT" b="1" cap="all" dirty="0" smtClean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  <a:ea typeface="Verdana" pitchFamily="34" charset="0"/>
              </a:rPr>
              <a:t>“SEVESO - SISTEMA COMUNICAZIONE NOTIFICHE”</a:t>
            </a:r>
            <a:endParaRPr lang="it-IT" b="1" cap="all" dirty="0">
              <a:ln/>
              <a:solidFill>
                <a:schemeClr val="tx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848544" y="2276872"/>
            <a:ext cx="8568952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57188" indent="-357188">
              <a:buClr>
                <a:srgbClr val="0070C0"/>
              </a:buClr>
              <a:buFont typeface="Wingdings" pitchFamily="2" charset="2"/>
              <a:buChar char="v"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Comitato Tecnico Regionale,</a:t>
            </a:r>
          </a:p>
          <a:p>
            <a:pPr marL="357188" indent="-357188">
              <a:buClr>
                <a:srgbClr val="0070C0"/>
              </a:buClr>
              <a:buFont typeface="Wingdings" pitchFamily="2" charset="2"/>
              <a:buChar char="v"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Regione o organo regionale da essa delegata,</a:t>
            </a:r>
          </a:p>
          <a:p>
            <a:pPr marL="357188" indent="-357188">
              <a:buClr>
                <a:srgbClr val="0070C0"/>
              </a:buClr>
              <a:buFont typeface="Wingdings" pitchFamily="2" charset="2"/>
              <a:buChar char="v"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Ministero dell’ambiente e della tutela del territorio e del mare tramite l’ISPRA,</a:t>
            </a:r>
          </a:p>
          <a:p>
            <a:pPr marL="357188" indent="-357188">
              <a:buClr>
                <a:srgbClr val="0070C0"/>
              </a:buClr>
              <a:buFont typeface="Wingdings" pitchFamily="2" charset="2"/>
              <a:buChar char="v"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Prefettura,</a:t>
            </a:r>
          </a:p>
          <a:p>
            <a:pPr marL="357188" indent="-357188">
              <a:buClr>
                <a:srgbClr val="0070C0"/>
              </a:buClr>
              <a:buFont typeface="Wingdings" pitchFamily="2" charset="2"/>
              <a:buChar char="v"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Comune,</a:t>
            </a:r>
          </a:p>
          <a:p>
            <a:pPr marL="357188" indent="-357188">
              <a:buClr>
                <a:srgbClr val="0070C0"/>
              </a:buClr>
              <a:buFont typeface="Wingdings" pitchFamily="2" charset="2"/>
              <a:buChar char="v"/>
            </a:pPr>
            <a:r>
              <a:rPr lang="it-IT" sz="1600" dirty="0" smtClean="0">
                <a:latin typeface="Verdana" pitchFamily="34" charset="0"/>
                <a:ea typeface="Verdana" pitchFamily="34" charset="0"/>
              </a:rPr>
              <a:t>Comando provinciale dei Vigili del fuoco.</a:t>
            </a:r>
            <a:endParaRPr lang="it-IT" sz="16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2223401" y="1124744"/>
            <a:ext cx="564128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sz="2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</a:rPr>
              <a:t>Destinatari della notifica</a:t>
            </a:r>
            <a:endParaRPr lang="it-IT" sz="2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8" name="Freccia a destra con strisce 7"/>
          <p:cNvSpPr/>
          <p:nvPr/>
        </p:nvSpPr>
        <p:spPr>
          <a:xfrm rot="5400000">
            <a:off x="6069124" y="1664804"/>
            <a:ext cx="432048" cy="504056"/>
          </a:xfrm>
          <a:prstGeom prst="strip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a destra con strisce 8"/>
          <p:cNvSpPr/>
          <p:nvPr/>
        </p:nvSpPr>
        <p:spPr>
          <a:xfrm rot="5400000">
            <a:off x="3548844" y="1664804"/>
            <a:ext cx="432048" cy="504056"/>
          </a:xfrm>
          <a:prstGeom prst="strip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/>
          <p:cNvSpPr/>
          <p:nvPr/>
        </p:nvSpPr>
        <p:spPr>
          <a:xfrm>
            <a:off x="776536" y="5517232"/>
            <a:ext cx="88569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600" dirty="0" smtClean="0">
                <a:latin typeface="Verdana" pitchFamily="34" charset="0"/>
                <a:ea typeface="Verdana" pitchFamily="34" charset="0"/>
                <a:hlinkClick r:id="rId2"/>
              </a:rPr>
              <a:t>https://www.rischioindustriale.isprambiente.gov.it/inventario-notifiche/login.php</a:t>
            </a:r>
            <a:endParaRPr lang="it-IT" sz="16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5" name="Freccia a destra con strisce 14"/>
          <p:cNvSpPr/>
          <p:nvPr/>
        </p:nvSpPr>
        <p:spPr>
          <a:xfrm rot="5400000">
            <a:off x="5133020" y="5049180"/>
            <a:ext cx="432048" cy="504056"/>
          </a:xfrm>
          <a:prstGeom prst="strip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659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>
            <a:normAutofit fontScale="90000"/>
          </a:bodyPr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601821" y="1052736"/>
            <a:ext cx="667682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Attuale i</a:t>
            </a:r>
            <a:r>
              <a:rPr lang="it-IT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nquadramento </a:t>
            </a:r>
            <a:r>
              <a:rPr lang="it-IT" sz="2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normativo…</a:t>
            </a:r>
            <a:endParaRPr lang="it-IT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678061" y="1768748"/>
            <a:ext cx="8307387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it-IT" sz="1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Decreto Legislativo 105/15 (Seveso III)</a:t>
            </a:r>
          </a:p>
          <a:p>
            <a:pPr algn="ctr" eaLnBrk="1" hangingPunct="1">
              <a:defRPr/>
            </a:pPr>
            <a:r>
              <a:rPr lang="it-IT" sz="16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“</a:t>
            </a:r>
            <a:r>
              <a:rPr lang="it-IT" sz="1600" i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Attuazione della direttiva 2012/18/UE relativa al controllo del pericolo di incidenti rilevanti connessi con sostanze pericolose</a:t>
            </a:r>
            <a:r>
              <a:rPr lang="it-IT" sz="16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”</a:t>
            </a:r>
          </a:p>
        </p:txBody>
      </p:sp>
      <p:sp>
        <p:nvSpPr>
          <p:cNvPr id="12" name="Freccia in giù 11"/>
          <p:cNvSpPr/>
          <p:nvPr/>
        </p:nvSpPr>
        <p:spPr>
          <a:xfrm>
            <a:off x="4566776" y="2704852"/>
            <a:ext cx="530240" cy="648072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t-IT" sz="160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632520" y="3496940"/>
            <a:ext cx="8307387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it-IT" altLang="it-IT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Il 4 luglio 2012 è stata emanata dal Parlamento Europeo e dal Consiglio dell’Unione Europea, la Direttiva 2012/18/UE (detta “Seveso III”) sul </a:t>
            </a:r>
            <a:r>
              <a:rPr lang="it-IT" altLang="it-IT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controllo del pericolo di incidenti rilevanti connessi con sostanze pericolose</a:t>
            </a:r>
            <a:r>
              <a:rPr lang="it-IT" altLang="it-IT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.</a:t>
            </a:r>
          </a:p>
          <a:p>
            <a:pPr algn="just">
              <a:defRPr/>
            </a:pPr>
            <a:endParaRPr lang="it-IT" altLang="it-IT" dirty="0" smtClean="0">
              <a:solidFill>
                <a:schemeClr val="tx1"/>
              </a:solidFill>
              <a:latin typeface="Verdana" pitchFamily="34" charset="0"/>
              <a:ea typeface="Verdana" pitchFamily="34" charset="0"/>
            </a:endParaRPr>
          </a:p>
          <a:p>
            <a:pPr algn="just">
              <a:defRPr/>
            </a:pPr>
            <a:r>
              <a:rPr lang="it-IT" altLang="it-IT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</a:rPr>
              <a:t>La Direttiva è stata recepita in Italia con il Decreto Legislativo n. 105 del 26 giugno 2015.</a:t>
            </a:r>
          </a:p>
          <a:p>
            <a:pPr algn="just" eaLnBrk="1" hangingPunct="1">
              <a:defRPr/>
            </a:pPr>
            <a:endParaRPr lang="it-IT" dirty="0">
              <a:solidFill>
                <a:schemeClr val="tx1"/>
              </a:solidFill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/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2504728" y="1052736"/>
            <a:ext cx="511256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Sezioni per il pubblico</a:t>
            </a:r>
          </a:p>
        </p:txBody>
      </p:sp>
      <p:sp>
        <p:nvSpPr>
          <p:cNvPr id="4" name="Callout con freccia a destra 3"/>
          <p:cNvSpPr/>
          <p:nvPr/>
        </p:nvSpPr>
        <p:spPr>
          <a:xfrm>
            <a:off x="488504" y="3131676"/>
            <a:ext cx="2592288" cy="1008112"/>
          </a:xfrm>
          <a:prstGeom prst="rightArrowCallout">
            <a:avLst>
              <a:gd name="adj1" fmla="val 25000"/>
              <a:gd name="adj2" fmla="val 22358"/>
              <a:gd name="adj3" fmla="val 70952"/>
              <a:gd name="adj4" fmla="val 6497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latin typeface="Verdana" pitchFamily="34" charset="0"/>
                <a:ea typeface="Verdana" pitchFamily="34" charset="0"/>
              </a:rPr>
              <a:t>Cinque sezioni da comunicare </a:t>
            </a:r>
            <a:endParaRPr lang="it-IT" b="1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Parentesi graffa aperta 4"/>
          <p:cNvSpPr/>
          <p:nvPr/>
        </p:nvSpPr>
        <p:spPr>
          <a:xfrm>
            <a:off x="3080792" y="2123564"/>
            <a:ext cx="648072" cy="3024336"/>
          </a:xfrm>
          <a:prstGeom prst="leftBrac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656856" y="2195572"/>
            <a:ext cx="597666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latin typeface="Verdana" pitchFamily="34" charset="0"/>
                <a:ea typeface="Verdana" pitchFamily="34" charset="0"/>
              </a:rPr>
              <a:t>Sezione A1 </a:t>
            </a:r>
            <a:r>
              <a:rPr lang="it-IT" sz="1600" dirty="0" smtClean="0">
                <a:latin typeface="Verdana" pitchFamily="34" charset="0"/>
                <a:ea typeface="Verdana" pitchFamily="34" charset="0"/>
              </a:rPr>
              <a:t>- Informazioni generali</a:t>
            </a:r>
          </a:p>
          <a:p>
            <a:r>
              <a:rPr lang="it-IT" sz="1600" b="1" dirty="0" smtClean="0">
                <a:latin typeface="Verdana" pitchFamily="34" charset="0"/>
                <a:ea typeface="Verdana" pitchFamily="34" charset="0"/>
              </a:rPr>
              <a:t>Sezione D</a:t>
            </a:r>
            <a:r>
              <a:rPr lang="it-IT" sz="1600" dirty="0" smtClean="0">
                <a:latin typeface="Verdana" pitchFamily="34" charset="0"/>
                <a:ea typeface="Verdana" pitchFamily="34" charset="0"/>
              </a:rPr>
              <a:t> - Informazioni generali su</a:t>
            </a:r>
          </a:p>
          <a:p>
            <a:r>
              <a:rPr lang="it-IT" sz="1600" dirty="0" smtClean="0">
                <a:latin typeface="Verdana" pitchFamily="34" charset="0"/>
                <a:ea typeface="Verdana" pitchFamily="34" charset="0"/>
              </a:rPr>
              <a:t>autorizzazioni/certificazioni e stato dei controlli</a:t>
            </a:r>
          </a:p>
          <a:p>
            <a:r>
              <a:rPr lang="it-IT" sz="1600" dirty="0" smtClean="0">
                <a:latin typeface="Verdana" pitchFamily="34" charset="0"/>
                <a:ea typeface="Verdana" pitchFamily="34" charset="0"/>
              </a:rPr>
              <a:t>a cui è soggetto lo Stabilimento</a:t>
            </a:r>
          </a:p>
          <a:p>
            <a:r>
              <a:rPr lang="it-IT" sz="1600" b="1" dirty="0" smtClean="0">
                <a:latin typeface="Verdana" pitchFamily="34" charset="0"/>
                <a:ea typeface="Verdana" pitchFamily="34" charset="0"/>
              </a:rPr>
              <a:t>Sezione F</a:t>
            </a:r>
            <a:r>
              <a:rPr lang="it-IT" sz="1600" dirty="0" smtClean="0">
                <a:latin typeface="Verdana" pitchFamily="34" charset="0"/>
                <a:ea typeface="Verdana" pitchFamily="34" charset="0"/>
              </a:rPr>
              <a:t> - Descrizione dell’ambiente/territorio</a:t>
            </a:r>
          </a:p>
          <a:p>
            <a:r>
              <a:rPr lang="it-IT" sz="1600" dirty="0" smtClean="0">
                <a:latin typeface="Verdana" pitchFamily="34" charset="0"/>
                <a:ea typeface="Verdana" pitchFamily="34" charset="0"/>
              </a:rPr>
              <a:t>circostante lo Stabilimento</a:t>
            </a:r>
          </a:p>
          <a:p>
            <a:r>
              <a:rPr lang="it-IT" sz="1600" b="1" dirty="0" smtClean="0">
                <a:latin typeface="Verdana" pitchFamily="34" charset="0"/>
                <a:ea typeface="Verdana" pitchFamily="34" charset="0"/>
              </a:rPr>
              <a:t>Sezione H</a:t>
            </a:r>
            <a:r>
              <a:rPr lang="it-IT" sz="1600" dirty="0" smtClean="0">
                <a:latin typeface="Verdana" pitchFamily="34" charset="0"/>
                <a:ea typeface="Verdana" pitchFamily="34" charset="0"/>
              </a:rPr>
              <a:t> - Descrizione sintetica dello Stabilimento</a:t>
            </a:r>
          </a:p>
          <a:p>
            <a:r>
              <a:rPr lang="it-IT" sz="1600" dirty="0" smtClean="0">
                <a:latin typeface="Verdana" pitchFamily="34" charset="0"/>
                <a:ea typeface="Verdana" pitchFamily="34" charset="0"/>
              </a:rPr>
              <a:t>e riepilogo sostanze pericolose di cui all’allegato 1</a:t>
            </a:r>
            <a:br>
              <a:rPr lang="it-IT" sz="1600" dirty="0" smtClean="0">
                <a:latin typeface="Verdana" pitchFamily="34" charset="0"/>
                <a:ea typeface="Verdana" pitchFamily="34" charset="0"/>
              </a:rPr>
            </a:br>
            <a:r>
              <a:rPr lang="it-IT" sz="1600" dirty="0" smtClean="0">
                <a:latin typeface="Verdana" pitchFamily="34" charset="0"/>
                <a:ea typeface="Verdana" pitchFamily="34" charset="0"/>
              </a:rPr>
              <a:t>del decreto di recepimento della Direttiva 2012/18/UE</a:t>
            </a:r>
          </a:p>
          <a:p>
            <a:r>
              <a:rPr lang="it-IT" sz="1600" b="1" dirty="0" smtClean="0">
                <a:latin typeface="Verdana" pitchFamily="34" charset="0"/>
                <a:ea typeface="Verdana" pitchFamily="34" charset="0"/>
              </a:rPr>
              <a:t>Sezione L </a:t>
            </a:r>
            <a:r>
              <a:rPr lang="it-IT" sz="1600" dirty="0" smtClean="0">
                <a:latin typeface="Verdana" pitchFamily="34" charset="0"/>
                <a:ea typeface="Verdana" pitchFamily="34" charset="0"/>
              </a:rPr>
              <a:t>- Informazioni sugli scenari incidentali</a:t>
            </a:r>
          </a:p>
          <a:p>
            <a:r>
              <a:rPr lang="it-IT" sz="1600" dirty="0" smtClean="0">
                <a:latin typeface="Verdana" pitchFamily="34" charset="0"/>
                <a:ea typeface="Verdana" pitchFamily="34" charset="0"/>
              </a:rPr>
              <a:t>con impatto all'esterno dello Stabilimento</a:t>
            </a:r>
            <a:endParaRPr lang="it-IT" sz="16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7" name="CasellaDiTesto 6">
            <a:hlinkClick r:id="rId2" action="ppaction://hlinkfile"/>
          </p:cNvPr>
          <p:cNvSpPr txBox="1"/>
          <p:nvPr/>
        </p:nvSpPr>
        <p:spPr>
          <a:xfrm>
            <a:off x="776536" y="5435932"/>
            <a:ext cx="2744662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dirty="0" smtClean="0">
                <a:latin typeface="Verdana" pitchFamily="34" charset="0"/>
                <a:ea typeface="Verdana" pitchFamily="34" charset="0"/>
                <a:hlinkClick r:id="rId2" action="ppaction://hlinkfile"/>
              </a:rPr>
              <a:t>Notifica Impianti Nord</a:t>
            </a:r>
            <a:endParaRPr lang="it-IT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755900" y="5435932"/>
            <a:ext cx="2637260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dirty="0" smtClean="0">
                <a:latin typeface="Verdana" pitchFamily="34" charset="0"/>
                <a:ea typeface="Verdana" pitchFamily="34" charset="0"/>
                <a:hlinkClick r:id="rId3" action="ppaction://hlinkfile"/>
              </a:rPr>
              <a:t>Notifica Impianti Sud</a:t>
            </a:r>
            <a:endParaRPr lang="it-IT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6626347" y="5435932"/>
            <a:ext cx="2791149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dirty="0" smtClean="0">
                <a:latin typeface="Verdana" pitchFamily="34" charset="0"/>
                <a:ea typeface="Verdana" pitchFamily="34" charset="0"/>
                <a:hlinkClick r:id="rId4" action="ppaction://hlinkfile"/>
              </a:rPr>
              <a:t>Notifica Impianti IGCC</a:t>
            </a:r>
            <a:endParaRPr lang="it-IT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1" name="Freccia circolare a destra 10"/>
          <p:cNvSpPr/>
          <p:nvPr/>
        </p:nvSpPr>
        <p:spPr>
          <a:xfrm>
            <a:off x="2288704" y="1196752"/>
            <a:ext cx="720080" cy="792088"/>
          </a:xfrm>
          <a:prstGeom prst="curv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3" name="Freccia circolare a destra 12"/>
          <p:cNvSpPr/>
          <p:nvPr/>
        </p:nvSpPr>
        <p:spPr>
          <a:xfrm flipH="1">
            <a:off x="7105818" y="1207622"/>
            <a:ext cx="720080" cy="792088"/>
          </a:xfrm>
          <a:prstGeom prst="curv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59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0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>
            <a:normAutofit fontScale="90000"/>
          </a:bodyPr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314886" y="1052736"/>
            <a:ext cx="725070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Ambito di applicazione </a:t>
            </a:r>
            <a:r>
              <a:rPr lang="it-IT" sz="2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dela</a:t>
            </a:r>
            <a:r>
              <a:rPr lang="it-IT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Seveso III </a:t>
            </a:r>
            <a:endParaRPr lang="it-IT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Freccia a destra con strisce 11"/>
          <p:cNvSpPr/>
          <p:nvPr/>
        </p:nvSpPr>
        <p:spPr>
          <a:xfrm rot="5400000">
            <a:off x="4484948" y="1808820"/>
            <a:ext cx="936104" cy="864096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t-IT" sz="160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848544" y="3959185"/>
            <a:ext cx="8307387" cy="20621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it-IT" sz="1600" b="1" dirty="0" smtClean="0">
                <a:latin typeface="Verdana" pitchFamily="34" charset="0"/>
                <a:ea typeface="Verdana" pitchFamily="34" charset="0"/>
              </a:rPr>
              <a:t>Presenza </a:t>
            </a:r>
            <a:r>
              <a:rPr lang="it-IT" sz="1600" b="1" dirty="0">
                <a:latin typeface="Verdana" pitchFamily="34" charset="0"/>
                <a:ea typeface="Verdana" pitchFamily="34" charset="0"/>
              </a:rPr>
              <a:t>di sostanze pericolose</a:t>
            </a:r>
            <a:r>
              <a:rPr lang="it-IT" sz="1600" dirty="0">
                <a:latin typeface="Verdana" pitchFamily="34" charset="0"/>
                <a:ea typeface="Verdana" pitchFamily="34" charset="0"/>
              </a:rPr>
              <a:t>: </a:t>
            </a:r>
            <a:r>
              <a:rPr lang="it-IT" sz="1600" b="1" dirty="0">
                <a:latin typeface="Verdana" pitchFamily="34" charset="0"/>
                <a:ea typeface="Verdana" pitchFamily="34" charset="0"/>
              </a:rPr>
              <a:t>presenza</a:t>
            </a:r>
            <a:r>
              <a:rPr lang="it-IT" sz="1600" dirty="0">
                <a:latin typeface="Verdana" pitchFamily="34" charset="0"/>
                <a:ea typeface="Verdana" pitchFamily="34" charset="0"/>
              </a:rPr>
              <a:t>, </a:t>
            </a:r>
            <a:r>
              <a:rPr lang="it-IT" sz="1600" b="1" dirty="0">
                <a:latin typeface="Verdana" pitchFamily="34" charset="0"/>
                <a:ea typeface="Verdana" pitchFamily="34" charset="0"/>
              </a:rPr>
              <a:t>reale </a:t>
            </a:r>
            <a:r>
              <a:rPr lang="it-IT" sz="1600" dirty="0">
                <a:latin typeface="Verdana" pitchFamily="34" charset="0"/>
                <a:ea typeface="Verdana" pitchFamily="34" charset="0"/>
              </a:rPr>
              <a:t>o </a:t>
            </a:r>
            <a:r>
              <a:rPr lang="it-IT" sz="1600" b="1" dirty="0">
                <a:latin typeface="Verdana" pitchFamily="34" charset="0"/>
                <a:ea typeface="Verdana" pitchFamily="34" charset="0"/>
              </a:rPr>
              <a:t>prevista</a:t>
            </a:r>
            <a:r>
              <a:rPr lang="it-IT" sz="1600" dirty="0">
                <a:latin typeface="Verdana" pitchFamily="34" charset="0"/>
                <a:ea typeface="Verdana" pitchFamily="34" charset="0"/>
              </a:rPr>
              <a:t>, nello stabilimento, o che è ragionevole prevedere che si possano generare in caso di perdita del controllo dei processi, </a:t>
            </a:r>
            <a:r>
              <a:rPr lang="it-IT" sz="1600" b="1" dirty="0">
                <a:latin typeface="Verdana" pitchFamily="34" charset="0"/>
                <a:ea typeface="Verdana" pitchFamily="34" charset="0"/>
              </a:rPr>
              <a:t>in q.tà ≥ all'allegato 1</a:t>
            </a:r>
            <a:endParaRPr lang="it-IT" sz="1600" dirty="0">
              <a:latin typeface="Verdana" pitchFamily="34" charset="0"/>
              <a:ea typeface="Verdana" pitchFamily="34" charset="0"/>
            </a:endParaRPr>
          </a:p>
          <a:p>
            <a:pPr algn="just" eaLnBrk="1" hangingPunct="1">
              <a:defRPr/>
            </a:pPr>
            <a:r>
              <a:rPr lang="it-IT" sz="1600" dirty="0">
                <a:latin typeface="Verdana" pitchFamily="34" charset="0"/>
                <a:ea typeface="Verdana" pitchFamily="34" charset="0"/>
              </a:rPr>
              <a:t>− </a:t>
            </a:r>
            <a:r>
              <a:rPr lang="it-IT" sz="1600" b="1" dirty="0">
                <a:latin typeface="Verdana" pitchFamily="34" charset="0"/>
                <a:ea typeface="Verdana" pitchFamily="34" charset="0"/>
              </a:rPr>
              <a:t>Allegato 1 - parte 1 </a:t>
            </a:r>
            <a:r>
              <a:rPr lang="it-IT" sz="1600" b="1" i="1" dirty="0">
                <a:latin typeface="Verdana" pitchFamily="34" charset="0"/>
                <a:ea typeface="Verdana" pitchFamily="34" charset="0"/>
              </a:rPr>
              <a:t>Categorie </a:t>
            </a:r>
            <a:r>
              <a:rPr lang="it-IT" sz="1600" i="1" dirty="0">
                <a:latin typeface="Verdana" pitchFamily="34" charset="0"/>
                <a:ea typeface="Verdana" pitchFamily="34" charset="0"/>
              </a:rPr>
              <a:t>di sostanze pericolose </a:t>
            </a:r>
            <a:endParaRPr lang="it-IT" sz="1600" dirty="0">
              <a:latin typeface="Verdana" pitchFamily="34" charset="0"/>
              <a:ea typeface="Verdana" pitchFamily="34" charset="0"/>
            </a:endParaRPr>
          </a:p>
          <a:p>
            <a:pPr algn="just" eaLnBrk="1" hangingPunct="1">
              <a:defRPr/>
            </a:pPr>
            <a:r>
              <a:rPr lang="it-IT" sz="1600" dirty="0">
                <a:latin typeface="Verdana" pitchFamily="34" charset="0"/>
                <a:ea typeface="Verdana" pitchFamily="34" charset="0"/>
              </a:rPr>
              <a:t>− </a:t>
            </a:r>
            <a:r>
              <a:rPr lang="it-IT" sz="1600" b="1" dirty="0">
                <a:latin typeface="Verdana" pitchFamily="34" charset="0"/>
                <a:ea typeface="Verdana" pitchFamily="34" charset="0"/>
              </a:rPr>
              <a:t>Allegato 1 - parte 2 </a:t>
            </a:r>
            <a:r>
              <a:rPr lang="it-IT" sz="1600" i="1" dirty="0">
                <a:latin typeface="Verdana" pitchFamily="34" charset="0"/>
                <a:ea typeface="Verdana" pitchFamily="34" charset="0"/>
              </a:rPr>
              <a:t>Sostanze pericolose </a:t>
            </a:r>
            <a:r>
              <a:rPr lang="it-IT" sz="1600" b="1" i="1" dirty="0">
                <a:latin typeface="Verdana" pitchFamily="34" charset="0"/>
                <a:ea typeface="Verdana" pitchFamily="34" charset="0"/>
              </a:rPr>
              <a:t>specificate </a:t>
            </a:r>
            <a:endParaRPr lang="it-IT" sz="1600" dirty="0">
              <a:latin typeface="Verdana" pitchFamily="34" charset="0"/>
              <a:ea typeface="Verdana" pitchFamily="34" charset="0"/>
            </a:endParaRPr>
          </a:p>
          <a:p>
            <a:pPr algn="just" eaLnBrk="1" hangingPunct="1">
              <a:defRPr/>
            </a:pPr>
            <a:endParaRPr lang="it-IT" sz="1600" dirty="0">
              <a:latin typeface="Verdana" pitchFamily="34" charset="0"/>
              <a:ea typeface="Verdana" pitchFamily="34" charset="0"/>
            </a:endParaRPr>
          </a:p>
          <a:p>
            <a:pPr algn="just" eaLnBrk="1" hangingPunct="1">
              <a:defRPr/>
            </a:pPr>
            <a:r>
              <a:rPr lang="it-IT" sz="1600" i="1" dirty="0">
                <a:latin typeface="Verdana" pitchFamily="34" charset="0"/>
                <a:ea typeface="Verdana" pitchFamily="34" charset="0"/>
              </a:rPr>
              <a:t>NB: le parti 1 e 2 (Categorie di sostanze e Sostanze specificate) sono state invertite rispetto alla precedente direttiva Seveso II </a:t>
            </a:r>
            <a:endParaRPr lang="it-IT" sz="16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2872044" y="2852936"/>
            <a:ext cx="426430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Definito in funzione della …. </a:t>
            </a:r>
            <a:endParaRPr lang="it-IT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1" name="Immagine 23" descr="freccia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2960" y="3212976"/>
            <a:ext cx="792088" cy="732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>
            <a:normAutofit fontScale="90000"/>
          </a:bodyPr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100" y="2060848"/>
            <a:ext cx="5634020" cy="3504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8" name="CasellaDiTesto 7"/>
          <p:cNvSpPr txBox="1"/>
          <p:nvPr/>
        </p:nvSpPr>
        <p:spPr>
          <a:xfrm>
            <a:off x="416497" y="1124744"/>
            <a:ext cx="9000999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it-IT" sz="1600" dirty="0" smtClean="0">
                <a:latin typeface="Verdana" pitchFamily="34" charset="0"/>
                <a:ea typeface="Verdana" pitchFamily="34" charset="0"/>
              </a:rPr>
              <a:t>Per definire l’</a:t>
            </a:r>
            <a:r>
              <a:rPr lang="it-IT" sz="1600" b="1" dirty="0" smtClean="0">
                <a:latin typeface="Verdana" pitchFamily="34" charset="0"/>
                <a:ea typeface="Verdana" pitchFamily="34" charset="0"/>
              </a:rPr>
              <a:t>assoggettabilità</a:t>
            </a:r>
            <a:r>
              <a:rPr lang="it-IT" sz="1600" dirty="0" smtClean="0">
                <a:latin typeface="Verdana" pitchFamily="34" charset="0"/>
                <a:ea typeface="Verdana" pitchFamily="34" charset="0"/>
              </a:rPr>
              <a:t> al decreto, occorre quindi verificare i quantitativi di sostanze presenti e confrontarli con le tabelle presenti in Allegato 1, parte 1 e parte 2 del decreto.</a:t>
            </a:r>
            <a:endParaRPr lang="it-IT" sz="1600" dirty="0">
              <a:latin typeface="Verdana" pitchFamily="34" charset="0"/>
              <a:ea typeface="Verdana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6856" y="2780928"/>
            <a:ext cx="5688632" cy="35914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10" name="CasellaDiTesto 9"/>
          <p:cNvSpPr txBox="1"/>
          <p:nvPr/>
        </p:nvSpPr>
        <p:spPr>
          <a:xfrm>
            <a:off x="344488" y="5805264"/>
            <a:ext cx="324036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it-IT" sz="1200" b="1" dirty="0" smtClean="0">
                <a:latin typeface="Verdana" pitchFamily="34" charset="0"/>
                <a:ea typeface="Verdana" pitchFamily="34" charset="0"/>
              </a:rPr>
              <a:t>Allegato 1, Parte 1: </a:t>
            </a:r>
            <a:r>
              <a:rPr lang="it-IT" sz="1200" dirty="0" smtClean="0">
                <a:latin typeface="Verdana" pitchFamily="34" charset="0"/>
                <a:ea typeface="Verdana" pitchFamily="34" charset="0"/>
              </a:rPr>
              <a:t>sostanze classificate in base alla categoria di pericolo (rif. Regolamento CLP).</a:t>
            </a:r>
            <a:endParaRPr lang="it-IT" sz="12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3" name="Freccia a destra con strisce 12"/>
          <p:cNvSpPr/>
          <p:nvPr/>
        </p:nvSpPr>
        <p:spPr>
          <a:xfrm rot="16200000">
            <a:off x="1748644" y="5121188"/>
            <a:ext cx="648072" cy="57606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6249144" y="2060848"/>
            <a:ext cx="3168351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it-IT" sz="1200" b="1" dirty="0" smtClean="0">
                <a:latin typeface="Verdana" pitchFamily="34" charset="0"/>
                <a:ea typeface="Verdana" pitchFamily="34" charset="0"/>
              </a:rPr>
              <a:t>Allegato 1, Parte 2: </a:t>
            </a:r>
            <a:r>
              <a:rPr lang="it-IT" sz="1200" dirty="0" smtClean="0">
                <a:latin typeface="Verdana" pitchFamily="34" charset="0"/>
                <a:ea typeface="Verdana" pitchFamily="34" charset="0"/>
              </a:rPr>
              <a:t>sostanze identificate in base al loro nome chimico.</a:t>
            </a:r>
            <a:endParaRPr lang="it-IT" sz="12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5" name="Freccia a destra con strisce 14"/>
          <p:cNvSpPr/>
          <p:nvPr/>
        </p:nvSpPr>
        <p:spPr>
          <a:xfrm rot="5400000" flipV="1">
            <a:off x="7941332" y="2528900"/>
            <a:ext cx="648072" cy="576064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5"/>
          <p:cNvSpPr>
            <a:spLocks noChangeArrowheads="1"/>
          </p:cNvSpPr>
          <p:nvPr/>
        </p:nvSpPr>
        <p:spPr bwMode="auto">
          <a:xfrm>
            <a:off x="0" y="0"/>
            <a:ext cx="9906000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 eaLnBrk="1" hangingPunct="1">
              <a:buClr>
                <a:srgbClr val="FFFFFF"/>
              </a:buClr>
              <a:buSzPct val="100000"/>
              <a:buFont typeface="Palatino Linotype" pitchFamily="18" charset="0"/>
              <a:buNone/>
            </a:pPr>
            <a:endParaRPr lang="it-IT" altLang="it-IT" sz="280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117" y="1772816"/>
            <a:ext cx="6761163" cy="430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>
            <a:extLst/>
          </p:cNvPr>
          <p:cNvSpPr/>
          <p:nvPr/>
        </p:nvSpPr>
        <p:spPr>
          <a:xfrm>
            <a:off x="4808984" y="1772816"/>
            <a:ext cx="1012825" cy="360363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t-IT"/>
          </a:p>
        </p:txBody>
      </p:sp>
      <p:cxnSp>
        <p:nvCxnSpPr>
          <p:cNvPr id="11" name="Connettore 1 10">
            <a:extLst/>
          </p:cNvPr>
          <p:cNvCxnSpPr>
            <a:stCxn id="9" idx="4"/>
            <a:endCxn id="13" idx="1"/>
          </p:cNvCxnSpPr>
          <p:nvPr/>
        </p:nvCxnSpPr>
        <p:spPr>
          <a:xfrm>
            <a:off x="5315397" y="2133179"/>
            <a:ext cx="1653827" cy="2842542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>
            <a:extLst/>
          </p:cNvPr>
          <p:cNvSpPr txBox="1"/>
          <p:nvPr/>
        </p:nvSpPr>
        <p:spPr>
          <a:xfrm>
            <a:off x="6969224" y="4437112"/>
            <a:ext cx="2086462" cy="107721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it-IT" sz="1600" b="1" dirty="0" smtClean="0"/>
              <a:t>Superamento soglia colonna 2 = Stabilimento </a:t>
            </a:r>
            <a:r>
              <a:rPr lang="it-IT" sz="1600" b="1" dirty="0"/>
              <a:t>di soglia inferiore</a:t>
            </a:r>
          </a:p>
        </p:txBody>
      </p:sp>
      <p:sp>
        <p:nvSpPr>
          <p:cNvPr id="15" name="Ovale 14">
            <a:extLst/>
          </p:cNvPr>
          <p:cNvSpPr/>
          <p:nvPr/>
        </p:nvSpPr>
        <p:spPr>
          <a:xfrm>
            <a:off x="6249144" y="1772816"/>
            <a:ext cx="1014413" cy="360362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t-IT"/>
          </a:p>
        </p:txBody>
      </p:sp>
      <p:cxnSp>
        <p:nvCxnSpPr>
          <p:cNvPr id="16" name="Connettore 1 15">
            <a:extLst/>
          </p:cNvPr>
          <p:cNvCxnSpPr>
            <a:stCxn id="15" idx="4"/>
            <a:endCxn id="17" idx="1"/>
          </p:cNvCxnSpPr>
          <p:nvPr/>
        </p:nvCxnSpPr>
        <p:spPr>
          <a:xfrm>
            <a:off x="6756351" y="2133178"/>
            <a:ext cx="860945" cy="1258367"/>
          </a:xfrm>
          <a:prstGeom prst="lin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sp>
        <p:nvSpPr>
          <p:cNvPr id="17" name="CasellaDiTesto 16">
            <a:extLst/>
          </p:cNvPr>
          <p:cNvSpPr txBox="1"/>
          <p:nvPr/>
        </p:nvSpPr>
        <p:spPr>
          <a:xfrm>
            <a:off x="7617296" y="2852936"/>
            <a:ext cx="2088232" cy="107721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it-IT" sz="1600" b="1" dirty="0" smtClean="0"/>
              <a:t>Superamento soglia colonna 3 = Stabilimento </a:t>
            </a:r>
            <a:r>
              <a:rPr lang="it-IT" sz="1600" b="1" dirty="0"/>
              <a:t>di soglia superiore</a:t>
            </a:r>
          </a:p>
        </p:txBody>
      </p:sp>
      <p:sp>
        <p:nvSpPr>
          <p:cNvPr id="18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>
            <a:normAutofit fontScale="90000"/>
          </a:bodyPr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704529" y="1052736"/>
            <a:ext cx="871296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it-IT" sz="1600" dirty="0" smtClean="0">
                <a:latin typeface="Verdana" pitchFamily="34" charset="0"/>
                <a:ea typeface="Verdana" pitchFamily="34" charset="0"/>
              </a:rPr>
              <a:t>Le </a:t>
            </a:r>
            <a:r>
              <a:rPr lang="it-IT" sz="1600" b="1" dirty="0" smtClean="0">
                <a:latin typeface="Verdana" pitchFamily="34" charset="0"/>
                <a:ea typeface="Verdana" pitchFamily="34" charset="0"/>
              </a:rPr>
              <a:t>quantità limite per la verifica dell’assoggettabilità </a:t>
            </a:r>
            <a:r>
              <a:rPr lang="it-IT" sz="1600" dirty="0" smtClean="0">
                <a:latin typeface="Verdana" pitchFamily="34" charset="0"/>
                <a:ea typeface="Verdana" pitchFamily="34" charset="0"/>
              </a:rPr>
              <a:t>sono quelle riportate nelle </a:t>
            </a:r>
            <a:r>
              <a:rPr lang="it-IT" sz="1600" b="1" dirty="0" smtClean="0">
                <a:latin typeface="Verdana" pitchFamily="34" charset="0"/>
                <a:ea typeface="Verdana" pitchFamily="34" charset="0"/>
              </a:rPr>
              <a:t>colonne 2 e 3 dell’Allegato 1</a:t>
            </a:r>
            <a:r>
              <a:rPr lang="it-IT" sz="1600" dirty="0" smtClean="0">
                <a:latin typeface="Verdana" pitchFamily="34" charset="0"/>
                <a:ea typeface="Verdana" pitchFamily="34" charset="0"/>
              </a:rPr>
              <a:t>.</a:t>
            </a:r>
            <a:endParaRPr lang="it-IT" sz="1600" dirty="0"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74CE670C-9324-4D5E-A730-B68F9FD8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5" y="404664"/>
            <a:ext cx="8661783" cy="410448"/>
          </a:xfrm>
        </p:spPr>
        <p:txBody>
          <a:bodyPr>
            <a:normAutofit fontScale="90000"/>
          </a:bodyPr>
          <a:lstStyle/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</a:rPr>
              <a:t>AGGIORNAMENTO RDS 2021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992560" y="908720"/>
            <a:ext cx="770485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Sulla base della </a:t>
            </a:r>
            <a:r>
              <a:rPr lang="it-IT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verifica effettuata</a:t>
            </a:r>
            <a:br>
              <a:rPr lang="it-IT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it-IT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i siti Nord, Sud e IGCC sono classificati </a:t>
            </a:r>
            <a:r>
              <a:rPr lang="it-IT" sz="2400" b="1" u="sng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Stabilimenti di Soglia </a:t>
            </a:r>
            <a:r>
              <a:rPr lang="it-IT" sz="2400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</a:t>
            </a:r>
            <a:r>
              <a:rPr lang="it-IT" sz="2400" b="1" u="sng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uperiore </a:t>
            </a:r>
            <a:endParaRPr lang="it-IT" sz="2400" b="1" u="sng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9" name="Tabella 8"/>
          <p:cNvGraphicFramePr>
            <a:graphicFrameLocks noGrp="1"/>
          </p:cNvGraphicFramePr>
          <p:nvPr/>
        </p:nvGraphicFramePr>
        <p:xfrm>
          <a:off x="344488" y="2924944"/>
          <a:ext cx="9361040" cy="2589624"/>
        </p:xfrm>
        <a:graphic>
          <a:graphicData uri="http://schemas.openxmlformats.org/drawingml/2006/table">
            <a:tbl>
              <a:tblPr>
                <a:tableStyleId>{72833802-FEF1-4C79-8D5D-14CF1EAF98D9}</a:tableStyleId>
              </a:tblPr>
              <a:tblGrid>
                <a:gridCol w="9361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dirty="0" smtClean="0"/>
                        <a:t>Redazione e trasmissione </a:t>
                      </a:r>
                      <a:r>
                        <a:rPr lang="it-IT" sz="1400" kern="1200" dirty="0" smtClean="0"/>
                        <a:t>Modulo di notifica e di informazione sui rischi di incidente rilevante</a:t>
                      </a:r>
                      <a:br>
                        <a:rPr lang="it-IT" sz="1400" kern="1200" dirty="0" smtClean="0"/>
                      </a:br>
                      <a:r>
                        <a:rPr lang="it-IT" sz="1400" kern="1200" dirty="0" smtClean="0"/>
                        <a:t>per i cittadini e i lavoratori (artt. 13 e 23 </a:t>
                      </a:r>
                      <a:r>
                        <a:rPr lang="it-IT" sz="1400" kern="1200" dirty="0" err="1" smtClean="0"/>
                        <a:t>D.Lgs.</a:t>
                      </a:r>
                      <a:r>
                        <a:rPr lang="it-IT" sz="1400" kern="1200" dirty="0" smtClean="0"/>
                        <a:t> 105/15)</a:t>
                      </a:r>
                      <a:endParaRPr lang="it-IT" sz="1400" kern="1200" dirty="0" smtClean="0">
                        <a:solidFill>
                          <a:schemeClr val="tx1"/>
                        </a:solidFill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99695" marR="25019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Redazione e trasmissione del Rapporto</a:t>
                      </a:r>
                      <a:r>
                        <a:rPr lang="it-IT" sz="1400" spc="-75" dirty="0" smtClean="0"/>
                        <a:t> </a:t>
                      </a:r>
                      <a:r>
                        <a:rPr lang="it-IT" sz="1400" dirty="0"/>
                        <a:t>di</a:t>
                      </a:r>
                      <a:r>
                        <a:rPr lang="it-IT" sz="1400" spc="-330" dirty="0"/>
                        <a:t> </a:t>
                      </a:r>
                      <a:r>
                        <a:rPr lang="it-IT" sz="1400" dirty="0" smtClean="0"/>
                        <a:t>Sicurezza (art. 15 </a:t>
                      </a:r>
                      <a:r>
                        <a:rPr lang="it-IT" sz="1400" dirty="0" err="1" smtClean="0"/>
                        <a:t>D.Lgs.</a:t>
                      </a:r>
                      <a:r>
                        <a:rPr lang="it-IT" sz="1400" dirty="0" smtClean="0"/>
                        <a:t> 105/15)</a:t>
                      </a:r>
                      <a:endParaRPr lang="it-IT" sz="1100" dirty="0"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142240" marR="15621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/>
                        <a:t>Documento</a:t>
                      </a:r>
                      <a:r>
                        <a:rPr lang="it-IT" sz="1400" spc="5" dirty="0"/>
                        <a:t> </a:t>
                      </a:r>
                      <a:r>
                        <a:rPr lang="it-IT" sz="1400" dirty="0"/>
                        <a:t>di </a:t>
                      </a:r>
                      <a:r>
                        <a:rPr lang="it-IT" sz="1400" dirty="0" smtClean="0"/>
                        <a:t>Politica di </a:t>
                      </a:r>
                      <a:r>
                        <a:rPr lang="it-IT" sz="1400" spc="-335" dirty="0" smtClean="0"/>
                        <a:t> </a:t>
                      </a:r>
                      <a:r>
                        <a:rPr lang="it-IT" sz="1400" dirty="0" smtClean="0"/>
                        <a:t>Prevenzione</a:t>
                      </a:r>
                      <a:r>
                        <a:rPr lang="it-IT" sz="1400" spc="-335" dirty="0" smtClean="0"/>
                        <a:t>   </a:t>
                      </a:r>
                      <a:r>
                        <a:rPr lang="it-IT" sz="1400" dirty="0" smtClean="0"/>
                        <a:t>degli</a:t>
                      </a:r>
                      <a:r>
                        <a:rPr lang="it-IT" sz="1400" spc="5" dirty="0" smtClean="0"/>
                        <a:t> </a:t>
                      </a:r>
                      <a:r>
                        <a:rPr lang="it-IT" sz="1400" dirty="0" smtClean="0"/>
                        <a:t>Incidenti</a:t>
                      </a:r>
                      <a:r>
                        <a:rPr lang="it-IT" sz="1400" spc="5" dirty="0" smtClean="0"/>
                        <a:t> </a:t>
                      </a:r>
                      <a:r>
                        <a:rPr lang="it-IT" sz="1400" dirty="0" smtClean="0"/>
                        <a:t>Rilevanti (art. 14, comma 2 </a:t>
                      </a:r>
                      <a:r>
                        <a:rPr lang="it-IT" sz="1400" dirty="0" err="1" smtClean="0"/>
                        <a:t>D.Lgs.</a:t>
                      </a:r>
                      <a:r>
                        <a:rPr lang="it-IT" sz="1400" dirty="0" smtClean="0"/>
                        <a:t> 105/15)</a:t>
                      </a:r>
                      <a:endParaRPr lang="it-IT" sz="1100" dirty="0"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302">
                <a:tc>
                  <a:txBody>
                    <a:bodyPr/>
                    <a:lstStyle/>
                    <a:p>
                      <a:pPr marL="142240" marR="285115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/>
                        <a:t>Sistema di</a:t>
                      </a:r>
                      <a:r>
                        <a:rPr lang="it-IT" sz="1400" spc="-335" dirty="0"/>
                        <a:t> </a:t>
                      </a:r>
                      <a:r>
                        <a:rPr lang="it-IT" sz="1400" dirty="0"/>
                        <a:t>gestione</a:t>
                      </a:r>
                      <a:r>
                        <a:rPr lang="it-IT" sz="1400" spc="5" dirty="0"/>
                        <a:t> </a:t>
                      </a:r>
                      <a:r>
                        <a:rPr lang="it-IT" sz="1400" dirty="0"/>
                        <a:t>della</a:t>
                      </a:r>
                      <a:r>
                        <a:rPr lang="it-IT" sz="1400" spc="5" dirty="0"/>
                        <a:t> </a:t>
                      </a:r>
                      <a:r>
                        <a:rPr lang="it-IT" sz="1400" dirty="0"/>
                        <a:t>sicurezza</a:t>
                      </a:r>
                      <a:r>
                        <a:rPr lang="it-IT" sz="1400" spc="5" dirty="0"/>
                        <a:t> </a:t>
                      </a:r>
                      <a:r>
                        <a:rPr lang="it-IT" sz="1400" dirty="0"/>
                        <a:t>(</a:t>
                      </a:r>
                      <a:r>
                        <a:rPr lang="it-IT" sz="1400" dirty="0" err="1"/>
                        <a:t>S.G.S</a:t>
                      </a:r>
                      <a:r>
                        <a:rPr lang="it-IT" sz="1400" dirty="0" smtClean="0"/>
                        <a:t>) (art. 14, comma 6 </a:t>
                      </a:r>
                      <a:r>
                        <a:rPr lang="it-IT" sz="1400" dirty="0" err="1" smtClean="0"/>
                        <a:t>D.Lgs.</a:t>
                      </a:r>
                      <a:r>
                        <a:rPr lang="it-IT" sz="1400" dirty="0" smtClean="0"/>
                        <a:t> 105/15)</a:t>
                      </a:r>
                      <a:endParaRPr lang="it-IT" sz="1100" dirty="0"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786">
                <a:tc>
                  <a:txBody>
                    <a:bodyPr/>
                    <a:lstStyle/>
                    <a:p>
                      <a:pPr marL="142240" marR="240665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/>
                        <a:t>Piano di</a:t>
                      </a:r>
                      <a:r>
                        <a:rPr lang="it-IT" sz="1400" spc="5" dirty="0"/>
                        <a:t> </a:t>
                      </a:r>
                      <a:r>
                        <a:rPr lang="it-IT" sz="1400" dirty="0"/>
                        <a:t>emergenza</a:t>
                      </a:r>
                      <a:r>
                        <a:rPr lang="it-IT" sz="1400" spc="-335" dirty="0"/>
                        <a:t> </a:t>
                      </a:r>
                      <a:r>
                        <a:rPr lang="it-IT" sz="1400" dirty="0"/>
                        <a:t>interno</a:t>
                      </a:r>
                      <a:r>
                        <a:rPr lang="it-IT" sz="1400" spc="5" dirty="0"/>
                        <a:t> </a:t>
                      </a:r>
                      <a:r>
                        <a:rPr lang="it-IT" sz="1400" dirty="0"/>
                        <a:t>(PEI</a:t>
                      </a:r>
                      <a:r>
                        <a:rPr lang="it-IT" sz="1400" dirty="0" smtClean="0"/>
                        <a:t>) (art. 20 </a:t>
                      </a:r>
                      <a:r>
                        <a:rPr lang="it-IT" sz="1400" dirty="0" err="1" smtClean="0"/>
                        <a:t>D.Lgs.</a:t>
                      </a:r>
                      <a:r>
                        <a:rPr lang="it-IT" sz="1400" dirty="0" smtClean="0"/>
                        <a:t> 105/15)</a:t>
                      </a:r>
                      <a:endParaRPr lang="it-IT" sz="1100" dirty="0"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5054">
                <a:tc>
                  <a:txBody>
                    <a:bodyPr/>
                    <a:lstStyle/>
                    <a:p>
                      <a:pPr marL="142240" marR="11303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/>
                        <a:t>Informazioni</a:t>
                      </a:r>
                      <a:r>
                        <a:rPr lang="it-IT" sz="1400" spc="5" dirty="0"/>
                        <a:t> </a:t>
                      </a:r>
                      <a:r>
                        <a:rPr lang="it-IT" sz="1400" dirty="0"/>
                        <a:t>utili per</a:t>
                      </a:r>
                      <a:r>
                        <a:rPr lang="it-IT" sz="1400" spc="5" dirty="0"/>
                        <a:t> </a:t>
                      </a:r>
                      <a:r>
                        <a:rPr lang="it-IT" sz="1400" dirty="0"/>
                        <a:t>elaborazione</a:t>
                      </a:r>
                      <a:r>
                        <a:rPr lang="it-IT" sz="1400" spc="-330" dirty="0"/>
                        <a:t> </a:t>
                      </a:r>
                      <a:r>
                        <a:rPr lang="it-IT" sz="1400" dirty="0"/>
                        <a:t>del Piano di</a:t>
                      </a:r>
                      <a:r>
                        <a:rPr lang="it-IT" sz="1400" spc="5" dirty="0"/>
                        <a:t> </a:t>
                      </a:r>
                      <a:r>
                        <a:rPr lang="it-IT" sz="1400" dirty="0"/>
                        <a:t>emergenza</a:t>
                      </a:r>
                      <a:r>
                        <a:rPr lang="it-IT" sz="1400" spc="5" dirty="0"/>
                        <a:t> </a:t>
                      </a:r>
                      <a:r>
                        <a:rPr lang="it-IT" sz="1400" dirty="0"/>
                        <a:t>esterno</a:t>
                      </a:r>
                      <a:r>
                        <a:rPr lang="it-IT" sz="1400" spc="5" dirty="0"/>
                        <a:t> </a:t>
                      </a:r>
                      <a:r>
                        <a:rPr lang="it-IT" sz="1400" dirty="0"/>
                        <a:t>(PEE</a:t>
                      </a:r>
                      <a:r>
                        <a:rPr lang="it-IT" sz="1400" dirty="0" smtClean="0"/>
                        <a:t>) (art. 20, comma 4 </a:t>
                      </a:r>
                      <a:r>
                        <a:rPr lang="it-IT" sz="1400" dirty="0" err="1" smtClean="0"/>
                        <a:t>D.Lgs.</a:t>
                      </a:r>
                      <a:r>
                        <a:rPr lang="it-IT" sz="1400" dirty="0" smtClean="0"/>
                        <a:t> 105/15)</a:t>
                      </a:r>
                      <a:endParaRPr lang="it-IT" sz="1100" dirty="0">
                        <a:latin typeface="Verdana"/>
                        <a:ea typeface="Verdana"/>
                        <a:cs typeface="Verdan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Rettangolo 9"/>
          <p:cNvSpPr/>
          <p:nvPr/>
        </p:nvSpPr>
        <p:spPr>
          <a:xfrm>
            <a:off x="1064568" y="5733256"/>
            <a:ext cx="7632849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000" b="1" u="sng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FOCUS</a:t>
            </a:r>
            <a:r>
              <a:rPr lang="it-IT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della formazione:</a:t>
            </a:r>
          </a:p>
          <a:p>
            <a:pPr algn="ctr"/>
            <a:r>
              <a:rPr lang="it-IT" sz="2000" b="1" u="sng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Rapporto di Sicurezza </a:t>
            </a:r>
            <a:r>
              <a:rPr lang="it-IT" sz="20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Aggiornamento Maggio 2021</a:t>
            </a:r>
            <a:r>
              <a:rPr lang="it-IT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it-IT" sz="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Callout con freccia in giù 7"/>
          <p:cNvSpPr/>
          <p:nvPr/>
        </p:nvSpPr>
        <p:spPr>
          <a:xfrm>
            <a:off x="3440832" y="2204864"/>
            <a:ext cx="2952328" cy="792088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 smtClean="0"/>
              <a:t>ADEMPIMENTI</a:t>
            </a:r>
            <a:endParaRPr lang="it-IT" sz="24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сновной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785B76279261FC41A2604133188FC3F0" ma:contentTypeVersion="0" ma:contentTypeDescription="Создание документа." ma:contentTypeScope="" ma:versionID="874370f299797430aa596e082ce86cc3">
  <xsd:schema xmlns:xsd="http://www.w3.org/2001/XMLSchema" xmlns:p="http://schemas.microsoft.com/office/2006/metadata/properties" targetNamespace="http://schemas.microsoft.com/office/2006/metadata/properties" ma:root="true" ma:fieldsID="c2d6548631942a3a7cae43a042d40c6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содержимого" ma:readOnly="true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6F47B387-CF70-428E-AC91-85A03DF90EDD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FE389C2-87FA-49F9-90EB-B4C3B7C790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B54B2D-ED88-4237-A45B-AED0560DF8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15005</TotalTime>
  <Words>4142</Words>
  <Application>Microsoft Office PowerPoint</Application>
  <PresentationFormat>A4 (21x29,7 cm)</PresentationFormat>
  <Paragraphs>557</Paragraphs>
  <Slides>51</Slides>
  <Notes>11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51</vt:i4>
      </vt:variant>
    </vt:vector>
  </HeadingPairs>
  <TitlesOfParts>
    <vt:vector size="62" baseType="lpstr">
      <vt:lpstr>MS PGothic</vt:lpstr>
      <vt:lpstr>Arial</vt:lpstr>
      <vt:lpstr>Arial Unicode MS</vt:lpstr>
      <vt:lpstr>Calibri</vt:lpstr>
      <vt:lpstr>Palatino Linotype</vt:lpstr>
      <vt:lpstr>Tahoma</vt:lpstr>
      <vt:lpstr>Times</vt:lpstr>
      <vt:lpstr>Times New Roman</vt:lpstr>
      <vt:lpstr>Verdana</vt:lpstr>
      <vt:lpstr>Wingdings</vt:lpstr>
      <vt:lpstr>Тема Office</vt:lpstr>
      <vt:lpstr>Formazione HSE  Aggiornamento RdS 2021</vt:lpstr>
      <vt:lpstr>AGGIORNAMENTO RDS 2021</vt:lpstr>
      <vt:lpstr>AGGIORNAMENTO RDS 2021</vt:lpstr>
      <vt:lpstr>AGGIORNAMENTO RDS 2021</vt:lpstr>
      <vt:lpstr>AGGIORNAMENTO RDS 2021</vt:lpstr>
      <vt:lpstr>AGGIORNAMENTO RDS 2021</vt:lpstr>
      <vt:lpstr>AGGIORNAMENTO RDS 2021</vt:lpstr>
      <vt:lpstr>AGGIORNAMENTO RDS 2021</vt:lpstr>
      <vt:lpstr>AGGIORNAMENTO RDS 2021</vt:lpstr>
      <vt:lpstr>Presentazione standard di PowerPoint</vt:lpstr>
      <vt:lpstr>Presentazione standard di PowerPoint</vt:lpstr>
      <vt:lpstr>Presentazione standard di PowerPoint</vt:lpstr>
      <vt:lpstr>AGGIORNAMENTO RDS 2021</vt:lpstr>
      <vt:lpstr>AGGIORNAMENTO RDS 2021</vt:lpstr>
      <vt:lpstr>AGGIORNAMENTO RDS 2021</vt:lpstr>
      <vt:lpstr>AGGIORNAMENTO RDS 2021</vt:lpstr>
      <vt:lpstr>AGGIORNAMENTO RDS 2021</vt:lpstr>
      <vt:lpstr>AGGIORNAMENTO RDS 2021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AGGIORNAMENTO RDS 2021</vt:lpstr>
      <vt:lpstr>AGGIORNAMENTO RDS 2021</vt:lpstr>
      <vt:lpstr>Presentazione standard di PowerPoint</vt:lpstr>
      <vt:lpstr>AGGIORNAMENTO RDS 2021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AGGIORNAMENTO RDS 2021</vt:lpstr>
      <vt:lpstr>AGGIORNAMENTO RDS 2021</vt:lpstr>
      <vt:lpstr>AGGIORNAMENTO RDS 2021</vt:lpstr>
      <vt:lpstr>AGGIORNAMENTO RDS 2021</vt:lpstr>
      <vt:lpstr>AGGIORNAMENTO RDS 2021</vt:lpstr>
      <vt:lpstr>AGGIORNAMENTO RDS 2021</vt:lpstr>
      <vt:lpstr>AGGIORNAMENTO RDS 2021</vt:lpstr>
      <vt:lpstr>AGGIORNAMENTO RDS 2021</vt:lpstr>
      <vt:lpstr>AGGIORNAMENTO RDS 2021</vt:lpstr>
      <vt:lpstr>AGGIORNAMENTO RDS 2021</vt:lpstr>
      <vt:lpstr>AGGIORNAMENTO RDS 2021</vt:lpstr>
      <vt:lpstr>AGGIORNAMENTO RDS 2021</vt:lpstr>
      <vt:lpstr>Presentazione standard di PowerPoint</vt:lpstr>
    </vt:vector>
  </TitlesOfParts>
  <Company>LUKOIL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Company</dc:creator>
  <cp:lastModifiedBy>Geluardi, Guglielmo</cp:lastModifiedBy>
  <cp:revision>540</cp:revision>
  <cp:lastPrinted>2015-12-03T12:04:19Z</cp:lastPrinted>
  <dcterms:created xsi:type="dcterms:W3CDTF">2015-12-02T14:34:23Z</dcterms:created>
  <dcterms:modified xsi:type="dcterms:W3CDTF">2022-10-03T10:57:16Z</dcterms:modified>
</cp:coreProperties>
</file>